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94" r:id="rId5"/>
    <p:sldId id="260" r:id="rId6"/>
    <p:sldId id="295" r:id="rId7"/>
    <p:sldId id="257" r:id="rId8"/>
    <p:sldId id="262" r:id="rId9"/>
    <p:sldId id="258" r:id="rId10"/>
    <p:sldId id="297" r:id="rId11"/>
    <p:sldId id="298" r:id="rId12"/>
    <p:sldId id="300" r:id="rId13"/>
    <p:sldId id="299" r:id="rId14"/>
    <p:sldId id="259" r:id="rId15"/>
    <p:sldId id="269" r:id="rId16"/>
    <p:sldId id="261"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9524" autoAdjust="0"/>
  </p:normalViewPr>
  <p:slideViewPr>
    <p:cSldViewPr snapToGrid="0">
      <p:cViewPr varScale="1">
        <p:scale>
          <a:sx n="87" d="100"/>
          <a:sy n="87" d="100"/>
        </p:scale>
        <p:origin x="2120"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AC54954-B5A3-C25D-7086-C70D8618E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D4487DC0-9420-0A70-978F-532E1CB38DE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44E20-9358-4ED8-A608-1B40D2EB4026}" type="datetimeFigureOut">
              <a:rPr lang="nb-NO" smtClean="0"/>
              <a:t>08.09.2025</a:t>
            </a:fld>
            <a:endParaRPr lang="nb-NO"/>
          </a:p>
        </p:txBody>
      </p:sp>
      <p:sp>
        <p:nvSpPr>
          <p:cNvPr id="4" name="Plassholder for lysbilde 3">
            <a:extLst>
              <a:ext uri="{FF2B5EF4-FFF2-40B4-BE49-F238E27FC236}">
                <a16:creationId xmlns:a16="http://schemas.microsoft.com/office/drawing/2014/main" id="{E9CDEFC7-9279-B00D-66D8-64D428E92DC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a:extLst>
              <a:ext uri="{FF2B5EF4-FFF2-40B4-BE49-F238E27FC236}">
                <a16:creationId xmlns:a16="http://schemas.microsoft.com/office/drawing/2014/main" id="{039C997F-7380-DDDE-2676-79B82546B91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3621D330-B7B2-B5D5-D38A-2B6CA35625D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a:extLst>
              <a:ext uri="{FF2B5EF4-FFF2-40B4-BE49-F238E27FC236}">
                <a16:creationId xmlns:a16="http://schemas.microsoft.com/office/drawing/2014/main" id="{2DFCB25C-D69C-5082-4D54-87FA5ABE38A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8380B-022E-424F-8D75-340316705DD0}" type="slidenum">
              <a:rPr lang="nb-NO" smtClean="0"/>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et kart over Europa i 1942. Grensene som vises her er slik de var etter Tysklands angrep på Polen, og Sovjeternes påfølgende okkupasjon av Polens østre regioner. Man ser at Auschwitz akkurat ligger innenfor området i Polen nazistene integrerte direkte i sitt såkalte «tredje rike».</a:t>
            </a:r>
            <a:br>
              <a:rPr lang="nb-NO" dirty="0"/>
            </a:br>
            <a:br>
              <a:rPr lang="nb-NO" dirty="0"/>
            </a:br>
            <a:r>
              <a:rPr lang="nb-NO" dirty="0"/>
              <a:t>Byene som vises er alle steder med en betydning i Edith og Harrys liv, og den stiplede linjen viser deportasjonsruten.</a:t>
            </a:r>
          </a:p>
        </p:txBody>
      </p:sp>
      <p:sp>
        <p:nvSpPr>
          <p:cNvPr id="4" name="Plassholder for lysbildenummer 3"/>
          <p:cNvSpPr>
            <a:spLocks noGrp="1"/>
          </p:cNvSpPr>
          <p:nvPr>
            <p:ph type="sldNum" sz="quarter" idx="5"/>
          </p:nvPr>
        </p:nvSpPr>
        <p:spPr/>
        <p:txBody>
          <a:bodyPr/>
          <a:lstStyle/>
          <a:p>
            <a:fld id="{F6C33B06-842E-4721-8B46-13651CA50842}" type="slidenum">
              <a:rPr lang="nb-NO" smtClean="0"/>
              <a:t>2</a:t>
            </a:fld>
            <a:endParaRPr lang="nb-NO"/>
          </a:p>
        </p:txBody>
      </p:sp>
    </p:spTree>
    <p:extLst>
      <p:ext uri="{BB962C8B-B14F-4D97-AF65-F5344CB8AC3E}">
        <p14:creationId xmlns:p14="http://schemas.microsoft.com/office/powerpoint/2010/main" val="10685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Edith som menneske og danser:</a:t>
            </a:r>
            <a:r>
              <a:rPr lang="nb-NO" sz="1200" kern="1200" dirty="0">
                <a:solidFill>
                  <a:schemeClr val="tx1"/>
                </a:solidFill>
                <a:effectLst/>
                <a:latin typeface="+mn-lt"/>
                <a:ea typeface="+mn-ea"/>
                <a:cs typeface="+mn-cs"/>
              </a:rPr>
              <a:t> Edith ble født og vokste opp i Haugesund. Hun var veldig glad i å danse og spille piano fra hun var liten. Det står flere ganger i Haugesund Dagblad at lille Edith </a:t>
            </a:r>
            <a:r>
              <a:rPr lang="nb-NO" sz="1200" kern="1200" dirty="0" err="1">
                <a:solidFill>
                  <a:schemeClr val="tx1"/>
                </a:solidFill>
                <a:effectLst/>
                <a:latin typeface="+mn-lt"/>
                <a:ea typeface="+mn-ea"/>
                <a:cs typeface="+mn-cs"/>
              </a:rPr>
              <a:t>Rabinowitz</a:t>
            </a:r>
            <a:r>
              <a:rPr lang="nb-NO" sz="1200" kern="1200" dirty="0">
                <a:solidFill>
                  <a:schemeClr val="tx1"/>
                </a:solidFill>
                <a:effectLst/>
                <a:latin typeface="+mn-lt"/>
                <a:ea typeface="+mn-ea"/>
                <a:cs typeface="+mn-cs"/>
              </a:rPr>
              <a:t>, som hun het før hun giftet seg, danset til stor begeistring for publikum. Hun spilte også piano på radio da hun var 14 år, like gamle som dere er nå. Da hun ble litt eldre utdannet hun seg til ballettdanser. </a:t>
            </a:r>
            <a:endParaRPr lang="nb-NO" dirty="0"/>
          </a:p>
          <a:p>
            <a:endParaRPr lang="en-US" sz="1200" kern="1200" dirty="0">
              <a:solidFill>
                <a:schemeClr val="tx1"/>
              </a:solidFill>
              <a:latin typeface="Century" panose="02040604050505020304" pitchFamily="18" charset="0"/>
            </a:endParaRPr>
          </a:p>
          <a:p>
            <a:r>
              <a:rPr lang="en-US" sz="1200" i="1" kern="1200" dirty="0" err="1">
                <a:solidFill>
                  <a:schemeClr val="tx1"/>
                </a:solidFill>
                <a:latin typeface="Century" panose="02040604050505020304" pitchFamily="18" charset="0"/>
              </a:rPr>
              <a:t>Mennesker</a:t>
            </a:r>
            <a:r>
              <a:rPr lang="en-US" sz="1200" i="1" kern="1200" dirty="0">
                <a:solidFill>
                  <a:schemeClr val="tx1"/>
                </a:solidFill>
                <a:latin typeface="Century" panose="02040604050505020304" pitchFamily="18" charset="0"/>
              </a:rPr>
              <a:t> med liv, </a:t>
            </a:r>
            <a:r>
              <a:rPr lang="en-US" sz="1200" i="1" kern="1200" dirty="0" err="1">
                <a:solidFill>
                  <a:schemeClr val="tx1"/>
                </a:solidFill>
                <a:latin typeface="Century" panose="02040604050505020304" pitchFamily="18" charset="0"/>
              </a:rPr>
              <a:t>historier</a:t>
            </a:r>
            <a:r>
              <a:rPr lang="en-US" sz="1200" i="1" kern="1200" dirty="0">
                <a:solidFill>
                  <a:schemeClr val="tx1"/>
                </a:solidFill>
                <a:latin typeface="Century" panose="02040604050505020304" pitchFamily="18" charset="0"/>
              </a:rPr>
              <a:t> </a:t>
            </a:r>
            <a:r>
              <a:rPr lang="en-US" sz="1200" i="1" kern="1200" dirty="0" err="1">
                <a:solidFill>
                  <a:schemeClr val="tx1"/>
                </a:solidFill>
                <a:latin typeface="Century" panose="02040604050505020304" pitchFamily="18" charset="0"/>
              </a:rPr>
              <a:t>og</a:t>
            </a:r>
            <a:r>
              <a:rPr lang="en-US" sz="1200" i="1" kern="1200" dirty="0">
                <a:solidFill>
                  <a:schemeClr val="tx1"/>
                </a:solidFill>
                <a:latin typeface="Century" panose="02040604050505020304" pitchFamily="18" charset="0"/>
              </a:rPr>
              <a:t> </a:t>
            </a:r>
            <a:r>
              <a:rPr lang="en-US" sz="1200" i="1" kern="1200" dirty="0" err="1">
                <a:solidFill>
                  <a:schemeClr val="tx1"/>
                </a:solidFill>
                <a:latin typeface="Century" panose="02040604050505020304" pitchFamily="18" charset="0"/>
              </a:rPr>
              <a:t>drømmer</a:t>
            </a:r>
            <a:r>
              <a:rPr lang="en-US" sz="1200" i="1" kern="1200" dirty="0">
                <a:solidFill>
                  <a:schemeClr val="tx1"/>
                </a:solidFill>
                <a:latin typeface="Century" panose="02040604050505020304" pitchFamily="18" charset="0"/>
              </a:rPr>
              <a:t> – tatt </a:t>
            </a:r>
            <a:r>
              <a:rPr lang="en-US" sz="1200" i="1" kern="1200" dirty="0" err="1">
                <a:solidFill>
                  <a:schemeClr val="tx1"/>
                </a:solidFill>
                <a:latin typeface="Century" panose="02040604050505020304" pitchFamily="18" charset="0"/>
              </a:rPr>
              <a:t>vekk</a:t>
            </a:r>
            <a:r>
              <a:rPr lang="en-US" sz="1200" i="1" kern="1200" dirty="0">
                <a:solidFill>
                  <a:schemeClr val="tx1"/>
                </a:solidFill>
                <a:latin typeface="Century" panose="02040604050505020304" pitchFamily="18" charset="0"/>
              </a:rPr>
              <a:t> </a:t>
            </a:r>
            <a:r>
              <a:rPr lang="en-US" sz="1200" i="1" kern="1200" dirty="0" err="1">
                <a:solidFill>
                  <a:schemeClr val="tx1"/>
                </a:solidFill>
                <a:latin typeface="Century" panose="02040604050505020304" pitchFamily="18" charset="0"/>
              </a:rPr>
              <a:t>fra</a:t>
            </a:r>
            <a:r>
              <a:rPr lang="en-US" sz="1200" i="1" kern="1200" dirty="0">
                <a:solidFill>
                  <a:schemeClr val="tx1"/>
                </a:solidFill>
                <a:latin typeface="Century" panose="02040604050505020304" pitchFamily="18" charset="0"/>
              </a:rPr>
              <a:t> de </a:t>
            </a:r>
            <a:r>
              <a:rPr lang="en-US" sz="1200" i="1" kern="1200" dirty="0" err="1">
                <a:solidFill>
                  <a:schemeClr val="tx1"/>
                </a:solidFill>
                <a:latin typeface="Century" panose="02040604050505020304" pitchFamily="18" charset="0"/>
              </a:rPr>
              <a:t>på</a:t>
            </a:r>
            <a:r>
              <a:rPr lang="en-US" sz="1200" i="1" kern="1200" dirty="0">
                <a:solidFill>
                  <a:schemeClr val="tx1"/>
                </a:solidFill>
                <a:latin typeface="Century" panose="02040604050505020304" pitchFamily="18" charset="0"/>
              </a:rPr>
              <a:t> </a:t>
            </a:r>
            <a:r>
              <a:rPr lang="en-US" sz="1200" i="1" kern="1200" dirty="0" err="1">
                <a:solidFill>
                  <a:schemeClr val="tx1"/>
                </a:solidFill>
                <a:latin typeface="Century" panose="02040604050505020304" pitchFamily="18" charset="0"/>
              </a:rPr>
              <a:t>grunn</a:t>
            </a:r>
            <a:r>
              <a:rPr lang="en-US" sz="1200" i="1" kern="1200" dirty="0">
                <a:solidFill>
                  <a:schemeClr val="tx1"/>
                </a:solidFill>
                <a:latin typeface="Century" panose="02040604050505020304" pitchFamily="18" charset="0"/>
              </a:rPr>
              <a:t> av </a:t>
            </a:r>
            <a:r>
              <a:rPr lang="en-US" sz="1200" i="1" kern="1200" dirty="0" err="1">
                <a:solidFill>
                  <a:schemeClr val="tx1"/>
                </a:solidFill>
                <a:latin typeface="Century" panose="02040604050505020304" pitchFamily="18" charset="0"/>
              </a:rPr>
              <a:t>hvem</a:t>
            </a:r>
            <a:r>
              <a:rPr lang="en-US" sz="1200" i="1" kern="1200" dirty="0">
                <a:solidFill>
                  <a:schemeClr val="tx1"/>
                </a:solidFill>
                <a:latin typeface="Century" panose="02040604050505020304" pitchFamily="18" charset="0"/>
              </a:rPr>
              <a:t> de var…</a:t>
            </a:r>
          </a:p>
          <a:p>
            <a:endParaRPr lang="en-US" sz="1200" kern="1200" dirty="0">
              <a:solidFill>
                <a:schemeClr val="tx1"/>
              </a:solidFill>
              <a:latin typeface="Century" panose="02040604050505020304" pitchFamily="18" charset="0"/>
            </a:endParaRPr>
          </a:p>
        </p:txBody>
      </p:sp>
      <p:sp>
        <p:nvSpPr>
          <p:cNvPr id="4" name="Plassholder for lysbildenummer 3"/>
          <p:cNvSpPr>
            <a:spLocks noGrp="1"/>
          </p:cNvSpPr>
          <p:nvPr>
            <p:ph type="sldNum" sz="quarter" idx="5"/>
          </p:nvPr>
        </p:nvSpPr>
        <p:spPr/>
        <p:txBody>
          <a:bodyPr/>
          <a:lstStyle/>
          <a:p>
            <a:fld id="{F6C33B06-842E-4721-8B46-13651CA50842}" type="slidenum">
              <a:rPr lang="nb-NO" smtClean="0"/>
              <a:t>11</a:t>
            </a:fld>
            <a:endParaRPr lang="nb-NO"/>
          </a:p>
        </p:txBody>
      </p:sp>
    </p:spTree>
    <p:extLst>
      <p:ext uri="{BB962C8B-B14F-4D97-AF65-F5344CB8AC3E}">
        <p14:creationId xmlns:p14="http://schemas.microsoft.com/office/powerpoint/2010/main" val="399039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Georgia" panose="02040502050405020303" pitchFamily="18" charset="0"/>
              </a:rPr>
              <a:t>Porten inn til dødsleiren Auschwitz-</a:t>
            </a:r>
            <a:r>
              <a:rPr lang="nb-NO" sz="1200" dirty="0" err="1">
                <a:latin typeface="Georgia" panose="02040502050405020303" pitchFamily="18" charset="0"/>
              </a:rPr>
              <a:t>Birkenau</a:t>
            </a:r>
            <a:r>
              <a:rPr lang="nb-NO" sz="1200" dirty="0">
                <a:latin typeface="Georgia" panose="02040502050405020303" pitchFamily="18" charset="0"/>
              </a:rPr>
              <a:t> der Edith og Harry blir drept i 1943. Året før er allerede Moritz blitt drept i en annen leir, mens Hans blir drept i 1945.</a:t>
            </a:r>
          </a:p>
          <a:p>
            <a:endParaRPr lang="nb-NO" dirty="0"/>
          </a:p>
        </p:txBody>
      </p:sp>
      <p:sp>
        <p:nvSpPr>
          <p:cNvPr id="4" name="Plassholder for lysbildenummer 3"/>
          <p:cNvSpPr>
            <a:spLocks noGrp="1"/>
          </p:cNvSpPr>
          <p:nvPr>
            <p:ph type="sldNum" sz="quarter" idx="5"/>
          </p:nvPr>
        </p:nvSpPr>
        <p:spPr/>
        <p:txBody>
          <a:bodyPr/>
          <a:lstStyle/>
          <a:p>
            <a:fld id="{F6C33B06-842E-4721-8B46-13651CA50842}" type="slidenum">
              <a:rPr lang="nb-NO" smtClean="0"/>
              <a:t>12</a:t>
            </a:fld>
            <a:endParaRPr lang="nb-NO"/>
          </a:p>
        </p:txBody>
      </p:sp>
    </p:spTree>
    <p:extLst>
      <p:ext uri="{BB962C8B-B14F-4D97-AF65-F5344CB8AC3E}">
        <p14:creationId xmlns:p14="http://schemas.microsoft.com/office/powerpoint/2010/main" val="147413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«Edith </a:t>
            </a:r>
            <a:r>
              <a:rPr lang="nb-NO" i="1" dirty="0" err="1"/>
              <a:t>Reichwald</a:t>
            </a:r>
            <a:r>
              <a:rPr lang="nb-NO" i="1" dirty="0"/>
              <a:t> fra Haugesund ble arrestert 25. november 1942, sammen med sin to år gamle sønn Harry. En lang reise ventet dem; 3. mars 1943 var de fremme – og vandret rett inn i et gasskammer i konsentrasjonsleiren Auschwitz i tyskokkuperte Polen. Edith var gravid med sitt andre barn.</a:t>
            </a:r>
          </a:p>
          <a:p>
            <a:endParaRPr lang="nb-NO" i="1" dirty="0"/>
          </a:p>
          <a:p>
            <a:r>
              <a:rPr lang="nb-NO" i="1" dirty="0"/>
              <a:t>Mens livet ble fratatt dem, var det kun ting og minner igjen etter dem i Norge. Blant tingene var to puffer, et nattbord og et speil. Et speil hvor speilbildet deres var borte for alltid. </a:t>
            </a:r>
          </a:p>
          <a:p>
            <a:endParaRPr lang="nb-NO" i="1" dirty="0"/>
          </a:p>
          <a:p>
            <a:r>
              <a:rPr lang="nb-NO" i="1" dirty="0"/>
              <a:t>Blant minnene var lyden av latter, glade smil og godt vennskap, men også desperat frykt og barnegråt.»</a:t>
            </a:r>
          </a:p>
        </p:txBody>
      </p:sp>
      <p:sp>
        <p:nvSpPr>
          <p:cNvPr id="4" name="Plassholder for lysbildenummer 3"/>
          <p:cNvSpPr>
            <a:spLocks noGrp="1"/>
          </p:cNvSpPr>
          <p:nvPr>
            <p:ph type="sldNum" sz="quarter" idx="5"/>
          </p:nvPr>
        </p:nvSpPr>
        <p:spPr/>
        <p:txBody>
          <a:bodyPr/>
          <a:lstStyle/>
          <a:p>
            <a:fld id="{F6C33B06-842E-4721-8B46-13651CA50842}" type="slidenum">
              <a:rPr lang="nb-NO" smtClean="0"/>
              <a:t>13</a:t>
            </a:fld>
            <a:endParaRPr lang="nb-NO"/>
          </a:p>
        </p:txBody>
      </p:sp>
    </p:spTree>
    <p:extLst>
      <p:ext uri="{BB962C8B-B14F-4D97-AF65-F5344CB8AC3E}">
        <p14:creationId xmlns:p14="http://schemas.microsoft.com/office/powerpoint/2010/main" val="178964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en fangeprotokoll fra Kristiansand kretsfengsel i 1942. Dette fengselet ligger der hvor Kristiansands bystyresal befinner seg i våre dager. Dette var å regne som «hovedfengsel» i byen under okkupasjonen – selv om Arkivet også ble brukt som fengsel. På Arkivet ble det derimot foretatt flere avhør, og mange fanger ble utsatt for hard tortur.</a:t>
            </a:r>
          </a:p>
        </p:txBody>
      </p:sp>
      <p:sp>
        <p:nvSpPr>
          <p:cNvPr id="4" name="Plassholder for lysbildenummer 3"/>
          <p:cNvSpPr>
            <a:spLocks noGrp="1"/>
          </p:cNvSpPr>
          <p:nvPr>
            <p:ph type="sldNum" sz="quarter" idx="5"/>
          </p:nvPr>
        </p:nvSpPr>
        <p:spPr/>
        <p:txBody>
          <a:bodyPr/>
          <a:lstStyle/>
          <a:p>
            <a:fld id="{F6C33B06-842E-4721-8B46-13651CA50842}" type="slidenum">
              <a:rPr lang="nb-NO" smtClean="0"/>
              <a:t>3</a:t>
            </a:fld>
            <a:endParaRPr lang="nb-NO"/>
          </a:p>
        </p:txBody>
      </p:sp>
    </p:spTree>
    <p:extLst>
      <p:ext uri="{BB962C8B-B14F-4D97-AF65-F5344CB8AC3E}">
        <p14:creationId xmlns:p14="http://schemas.microsoft.com/office/powerpoint/2010/main" val="395039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Her ser vi et ekte bilde av Harry Reichwald, når han var omtrent 1,5 år. </a:t>
            </a:r>
          </a:p>
          <a:p>
            <a:pPr marL="171450" indent="-171450">
              <a:buFont typeface="Arial" panose="020B0604020202020204" pitchFamily="34" charset="0"/>
              <a:buChar char="•"/>
            </a:pPr>
            <a:r>
              <a:rPr lang="nb-NO" dirty="0"/>
              <a:t>Det er altså denne lille gutten </a:t>
            </a:r>
            <a:r>
              <a:rPr lang="nb-NO" sz="1200" dirty="0">
                <a:latin typeface="Georgia" panose="02040502050405020303" pitchFamily="18" charset="0"/>
              </a:rPr>
              <a:t>på 2 år kommer inn i Kristiansand kretsfengsel denne mørke novemberdagen…</a:t>
            </a:r>
            <a:endParaRPr lang="nb-NO" dirty="0"/>
          </a:p>
        </p:txBody>
      </p:sp>
      <p:sp>
        <p:nvSpPr>
          <p:cNvPr id="4" name="Plassholder for lysbildenummer 3"/>
          <p:cNvSpPr>
            <a:spLocks noGrp="1"/>
          </p:cNvSpPr>
          <p:nvPr>
            <p:ph type="sldNum" sz="quarter" idx="5"/>
          </p:nvPr>
        </p:nvSpPr>
        <p:spPr/>
        <p:txBody>
          <a:bodyPr/>
          <a:lstStyle/>
          <a:p>
            <a:fld id="{F6C33B06-842E-4721-8B46-13651CA50842}" type="slidenum">
              <a:rPr lang="nb-NO" smtClean="0"/>
              <a:t>4</a:t>
            </a:fld>
            <a:endParaRPr lang="nb-NO"/>
          </a:p>
        </p:txBody>
      </p:sp>
    </p:spTree>
    <p:extLst>
      <p:ext uri="{BB962C8B-B14F-4D97-AF65-F5344CB8AC3E}">
        <p14:creationId xmlns:p14="http://schemas.microsoft.com/office/powerpoint/2010/main" val="371196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Harry var født i Bergen, og Edith i Haugesund. </a:t>
            </a:r>
          </a:p>
          <a:p>
            <a:pPr marL="171450" indent="-171450">
              <a:buFont typeface="Arial" panose="020B0604020202020204" pitchFamily="34" charset="0"/>
              <a:buChar char="•"/>
            </a:pPr>
            <a:r>
              <a:rPr lang="nb-NO" dirty="0"/>
              <a:t>De hadde sitt hjem i Skånevik i dagens Etne kommune i </a:t>
            </a:r>
            <a:r>
              <a:rPr lang="nb-NO" dirty="0" err="1"/>
              <a:t>Vestland</a:t>
            </a:r>
            <a:r>
              <a:rPr lang="nb-NO" dirty="0"/>
              <a:t>. ‘</a:t>
            </a:r>
          </a:p>
          <a:p>
            <a:pPr marL="171450" indent="-171450">
              <a:buFont typeface="Arial" panose="020B0604020202020204" pitchFamily="34" charset="0"/>
              <a:buChar char="•"/>
            </a:pPr>
            <a:r>
              <a:rPr lang="nb-NO" dirty="0"/>
              <a:t>I november 1942 blir Edith og Harry arrestert og transportert til nærmeste by med jernbanestasjon, Stavanger. Derfra ble de tvunget på et tog til Oslo, med et kort stopp i Kristiansand. Norske politimenn holdt vakt hele veien.</a:t>
            </a:r>
          </a:p>
        </p:txBody>
      </p:sp>
      <p:sp>
        <p:nvSpPr>
          <p:cNvPr id="4" name="Plassholder for lysbildenummer 3"/>
          <p:cNvSpPr>
            <a:spLocks noGrp="1"/>
          </p:cNvSpPr>
          <p:nvPr>
            <p:ph type="sldNum" sz="quarter" idx="5"/>
          </p:nvPr>
        </p:nvSpPr>
        <p:spPr/>
        <p:txBody>
          <a:bodyPr/>
          <a:lstStyle/>
          <a:p>
            <a:fld id="{5EF8380B-022E-424F-8D75-340316705DD0}" type="slidenum">
              <a:rPr lang="nb-NO" smtClean="0"/>
              <a:t>5</a:t>
            </a:fld>
            <a:endParaRPr lang="nb-NO"/>
          </a:p>
        </p:txBody>
      </p:sp>
    </p:spTree>
    <p:extLst>
      <p:ext uri="{BB962C8B-B14F-4D97-AF65-F5344CB8AC3E}">
        <p14:creationId xmlns:p14="http://schemas.microsoft.com/office/powerpoint/2010/main" val="81559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dirty="0">
                <a:latin typeface="Georgia" panose="02040502050405020303" pitchFamily="18" charset="0"/>
              </a:rPr>
              <a:t>26. </a:t>
            </a:r>
            <a:r>
              <a:rPr lang="en-US" sz="1200" b="1" dirty="0" err="1">
                <a:latin typeface="Georgia" panose="02040502050405020303" pitchFamily="18" charset="0"/>
              </a:rPr>
              <a:t>oktober</a:t>
            </a:r>
            <a:r>
              <a:rPr lang="en-US" sz="1200" b="1" dirty="0">
                <a:latin typeface="Georgia" panose="02040502050405020303" pitchFamily="18" charset="0"/>
              </a:rPr>
              <a:t> 1942:</a:t>
            </a:r>
          </a:p>
          <a:p>
            <a:pPr marL="171450" indent="-171450">
              <a:buFont typeface="Arial" panose="020B0604020202020204" pitchFamily="34" charset="0"/>
              <a:buChar char="•"/>
            </a:pPr>
            <a:r>
              <a:rPr lang="en-US" sz="1200" dirty="0">
                <a:latin typeface="Georgia" panose="02040502050405020303" pitchFamily="18" charset="0"/>
              </a:rPr>
              <a:t>Denne </a:t>
            </a:r>
            <a:r>
              <a:rPr lang="en-US" sz="1200" dirty="0" err="1">
                <a:latin typeface="Georgia" panose="02040502050405020303" pitchFamily="18" charset="0"/>
              </a:rPr>
              <a:t>dagen</a:t>
            </a:r>
            <a:r>
              <a:rPr lang="en-US" sz="1200" dirty="0">
                <a:latin typeface="Georgia" panose="02040502050405020303" pitchFamily="18" charset="0"/>
              </a:rPr>
              <a:t> </a:t>
            </a:r>
            <a:r>
              <a:rPr lang="en-US" sz="1200" dirty="0" err="1">
                <a:latin typeface="Georgia" panose="02040502050405020303" pitchFamily="18" charset="0"/>
              </a:rPr>
              <a:t>arresteres</a:t>
            </a:r>
            <a:r>
              <a:rPr lang="en-US" sz="1200" dirty="0">
                <a:latin typeface="Georgia" panose="02040502050405020303" pitchFamily="18" charset="0"/>
              </a:rPr>
              <a:t> alle </a:t>
            </a:r>
            <a:r>
              <a:rPr lang="en-US" sz="1200" dirty="0" err="1">
                <a:latin typeface="Georgia" panose="02040502050405020303" pitchFamily="18" charset="0"/>
              </a:rPr>
              <a:t>jødiske</a:t>
            </a:r>
            <a:r>
              <a:rPr lang="en-US" sz="1200" dirty="0">
                <a:latin typeface="Georgia" panose="02040502050405020303" pitchFamily="18" charset="0"/>
              </a:rPr>
              <a:t> </a:t>
            </a:r>
            <a:r>
              <a:rPr lang="en-US" sz="1200" dirty="0" err="1">
                <a:latin typeface="Georgia" panose="02040502050405020303" pitchFamily="18" charset="0"/>
              </a:rPr>
              <a:t>menn</a:t>
            </a:r>
            <a:r>
              <a:rPr lang="en-US" sz="1200" dirty="0">
                <a:latin typeface="Georgia" panose="02040502050405020303" pitchFamily="18" charset="0"/>
              </a:rPr>
              <a:t> over 15 år – </a:t>
            </a:r>
            <a:r>
              <a:rPr lang="en-US" sz="1200" dirty="0" err="1">
                <a:latin typeface="Georgia" panose="02040502050405020303" pitchFamily="18" charset="0"/>
              </a:rPr>
              <a:t>og</a:t>
            </a:r>
            <a:r>
              <a:rPr lang="en-US" sz="1200" dirty="0">
                <a:latin typeface="Georgia" panose="02040502050405020303" pitchFamily="18" charset="0"/>
              </a:rPr>
              <a:t> all </a:t>
            </a:r>
            <a:r>
              <a:rPr lang="en-US" sz="1200" dirty="0" err="1">
                <a:latin typeface="Georgia" panose="02040502050405020303" pitchFamily="18" charset="0"/>
              </a:rPr>
              <a:t>deres</a:t>
            </a:r>
            <a:r>
              <a:rPr lang="en-US" sz="1200" dirty="0">
                <a:latin typeface="Georgia" panose="02040502050405020303" pitchFamily="18" charset="0"/>
              </a:rPr>
              <a:t> </a:t>
            </a:r>
            <a:r>
              <a:rPr lang="en-US" sz="1200" dirty="0" err="1">
                <a:latin typeface="Georgia" panose="02040502050405020303" pitchFamily="18" charset="0"/>
              </a:rPr>
              <a:t>eiendom</a:t>
            </a:r>
            <a:r>
              <a:rPr lang="en-US" sz="1200" dirty="0">
                <a:latin typeface="Georgia" panose="02040502050405020303" pitchFamily="18" charset="0"/>
              </a:rPr>
              <a:t> </a:t>
            </a:r>
            <a:r>
              <a:rPr lang="en-US" sz="1200" dirty="0" err="1">
                <a:latin typeface="Georgia" panose="02040502050405020303" pitchFamily="18" charset="0"/>
              </a:rPr>
              <a:t>blir</a:t>
            </a:r>
            <a:r>
              <a:rPr lang="en-US" sz="1200" dirty="0">
                <a:latin typeface="Georgia" panose="02040502050405020303" pitchFamily="18" charset="0"/>
              </a:rPr>
              <a:t> </a:t>
            </a:r>
            <a:r>
              <a:rPr lang="en-US" sz="1200" dirty="0" err="1">
                <a:latin typeface="Georgia" panose="02040502050405020303" pitchFamily="18" charset="0"/>
              </a:rPr>
              <a:t>stjålet</a:t>
            </a:r>
            <a:endParaRPr lang="en-US" sz="1200" dirty="0">
              <a:latin typeface="Georgia" panose="02040502050405020303" pitchFamily="18" charset="0"/>
            </a:endParaRPr>
          </a:p>
          <a:p>
            <a:pPr marL="171450" indent="-171450">
              <a:buFont typeface="Arial" panose="020B0604020202020204" pitchFamily="34" charset="0"/>
              <a:buChar char="•"/>
            </a:pPr>
            <a:r>
              <a:rPr lang="en-US" sz="1200" dirty="0">
                <a:latin typeface="Georgia" panose="02040502050405020303" pitchFamily="18" charset="0"/>
              </a:rPr>
              <a:t>Harrys far var </a:t>
            </a:r>
            <a:r>
              <a:rPr lang="en-US" sz="1200" dirty="0" err="1">
                <a:latin typeface="Georgia" panose="02040502050405020303" pitchFamily="18" charset="0"/>
              </a:rPr>
              <a:t>blant</a:t>
            </a:r>
            <a:r>
              <a:rPr lang="en-US" sz="1200" dirty="0">
                <a:latin typeface="Georgia" panose="02040502050405020303" pitchFamily="18" charset="0"/>
              </a:rPr>
              <a:t> </a:t>
            </a:r>
            <a:r>
              <a:rPr lang="en-US" sz="1200" dirty="0" err="1">
                <a:latin typeface="Georgia" panose="02040502050405020303" pitchFamily="18" charset="0"/>
              </a:rPr>
              <a:t>disse</a:t>
            </a:r>
            <a:r>
              <a:rPr lang="en-US" sz="1200" dirty="0">
                <a:latin typeface="Georgia" panose="02040502050405020303" pitchFamily="18" charset="0"/>
              </a:rPr>
              <a:t>. Moritz </a:t>
            </a:r>
            <a:r>
              <a:rPr lang="en-US" sz="1200" dirty="0" err="1">
                <a:latin typeface="Georgia" panose="02040502050405020303" pitchFamily="18" charset="0"/>
              </a:rPr>
              <a:t>hadde</a:t>
            </a:r>
            <a:r>
              <a:rPr lang="en-US" sz="1200" dirty="0">
                <a:latin typeface="Georgia" panose="02040502050405020303" pitchFamily="18" charset="0"/>
              </a:rPr>
              <a:t> </a:t>
            </a:r>
            <a:r>
              <a:rPr lang="en-US" sz="1200" dirty="0" err="1">
                <a:latin typeface="Georgia" panose="02040502050405020303" pitchFamily="18" charset="0"/>
              </a:rPr>
              <a:t>blitt</a:t>
            </a:r>
            <a:r>
              <a:rPr lang="en-US" sz="1200" dirty="0">
                <a:latin typeface="Georgia" panose="02040502050405020303" pitchFamily="18" charset="0"/>
              </a:rPr>
              <a:t> </a:t>
            </a:r>
            <a:r>
              <a:rPr lang="en-US" sz="1200" dirty="0" err="1">
                <a:latin typeface="Georgia" panose="02040502050405020303" pitchFamily="18" charset="0"/>
              </a:rPr>
              <a:t>arrestert</a:t>
            </a:r>
            <a:r>
              <a:rPr lang="en-US" sz="1200" dirty="0">
                <a:latin typeface="Georgia" panose="02040502050405020303" pitchFamily="18" charset="0"/>
              </a:rPr>
              <a:t> </a:t>
            </a:r>
            <a:r>
              <a:rPr lang="en-US" sz="1200" dirty="0" err="1">
                <a:latin typeface="Georgia" panose="02040502050405020303" pitchFamily="18" charset="0"/>
              </a:rPr>
              <a:t>allerede</a:t>
            </a:r>
            <a:r>
              <a:rPr lang="en-US" sz="1200" dirty="0">
                <a:latin typeface="Georgia" panose="02040502050405020303" pitchFamily="18" charset="0"/>
              </a:rPr>
              <a:t> i 1940.</a:t>
            </a:r>
            <a:endParaRPr lang="nb-NO" dirty="0"/>
          </a:p>
          <a:p>
            <a:endParaRPr lang="nb-NO" dirty="0"/>
          </a:p>
          <a:p>
            <a:pPr marL="0" indent="0">
              <a:buFont typeface="Arial" panose="020B0604020202020204" pitchFamily="34" charset="0"/>
              <a:buNone/>
            </a:pPr>
            <a:r>
              <a:rPr lang="nb-NO" b="1" dirty="0"/>
              <a:t>Bilde: Edith og Hans’ bryllupsdag</a:t>
            </a:r>
          </a:p>
          <a:p>
            <a:pPr marL="171450" indent="-171450">
              <a:buFont typeface="Arial" panose="020B0604020202020204" pitchFamily="34" charset="0"/>
              <a:buChar char="•"/>
            </a:pPr>
            <a:r>
              <a:rPr lang="nb-NO" dirty="0"/>
              <a:t>Hans – Harrys far og Ediths ektemann</a:t>
            </a:r>
          </a:p>
          <a:p>
            <a:pPr marL="171450" indent="-171450">
              <a:buFont typeface="Arial" panose="020B0604020202020204" pitchFamily="34" charset="0"/>
              <a:buChar char="•"/>
            </a:pPr>
            <a:r>
              <a:rPr lang="nb-NO" dirty="0"/>
              <a:t>Moritz – far til Edith og Harrys bestefar</a:t>
            </a:r>
          </a:p>
          <a:p>
            <a:pPr marL="171450" indent="-171450">
              <a:buFont typeface="Arial" panose="020B0604020202020204" pitchFamily="34" charset="0"/>
              <a:buChar char="•"/>
            </a:pPr>
            <a:r>
              <a:rPr lang="nb-NO" dirty="0"/>
              <a:t>Edith – mor til Harry og Hans’ kone</a:t>
            </a:r>
          </a:p>
          <a:p>
            <a:pPr marL="171450" indent="-171450">
              <a:buFont typeface="Arial" panose="020B0604020202020204" pitchFamily="34" charset="0"/>
              <a:buChar char="•"/>
            </a:pPr>
            <a:r>
              <a:rPr lang="nb-NO" dirty="0"/>
              <a:t>Herschel – Moritz’ bror</a:t>
            </a:r>
          </a:p>
        </p:txBody>
      </p:sp>
      <p:sp>
        <p:nvSpPr>
          <p:cNvPr id="4" name="Plassholder for lysbildenummer 3"/>
          <p:cNvSpPr>
            <a:spLocks noGrp="1"/>
          </p:cNvSpPr>
          <p:nvPr>
            <p:ph type="sldNum" sz="quarter" idx="5"/>
          </p:nvPr>
        </p:nvSpPr>
        <p:spPr/>
        <p:txBody>
          <a:bodyPr/>
          <a:lstStyle/>
          <a:p>
            <a:fld id="{F6C33B06-842E-4721-8B46-13651CA50842}" type="slidenum">
              <a:rPr lang="nb-NO" smtClean="0"/>
              <a:t>6</a:t>
            </a:fld>
            <a:endParaRPr lang="nb-NO"/>
          </a:p>
        </p:txBody>
      </p:sp>
    </p:spTree>
    <p:extLst>
      <p:ext uri="{BB962C8B-B14F-4D97-AF65-F5344CB8AC3E}">
        <p14:creationId xmlns:p14="http://schemas.microsoft.com/office/powerpoint/2010/main" val="149163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Georgia" panose="02040502050405020303" pitchFamily="18" charset="0"/>
              </a:rPr>
              <a:t>Dette bildet er av M/S «Donau» denne novemberdagen.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Georgia" panose="02040502050405020303" pitchFamily="18" charset="0"/>
              </a:rPr>
              <a:t>Hans, Harrys far, ble satt til å registrere hvem som ble tvunget om bord</a:t>
            </a:r>
          </a:p>
          <a:p>
            <a:endParaRPr lang="nb-NO" dirty="0"/>
          </a:p>
        </p:txBody>
      </p:sp>
      <p:sp>
        <p:nvSpPr>
          <p:cNvPr id="4" name="Plassholder for lysbildenummer 3"/>
          <p:cNvSpPr>
            <a:spLocks noGrp="1"/>
          </p:cNvSpPr>
          <p:nvPr>
            <p:ph type="sldNum" sz="quarter" idx="5"/>
          </p:nvPr>
        </p:nvSpPr>
        <p:spPr/>
        <p:txBody>
          <a:bodyPr/>
          <a:lstStyle/>
          <a:p>
            <a:fld id="{F6C33B06-842E-4721-8B46-13651CA50842}" type="slidenum">
              <a:rPr lang="nb-NO" smtClean="0"/>
              <a:t>7</a:t>
            </a:fld>
            <a:endParaRPr lang="nb-NO"/>
          </a:p>
        </p:txBody>
      </p:sp>
    </p:spTree>
    <p:extLst>
      <p:ext uri="{BB962C8B-B14F-4D97-AF65-F5344CB8AC3E}">
        <p14:creationId xmlns:p14="http://schemas.microsoft.com/office/powerpoint/2010/main" val="3987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Kleshenger:</a:t>
            </a:r>
            <a:r>
              <a:rPr lang="nb-NO" sz="1200" kern="1200" dirty="0">
                <a:solidFill>
                  <a:schemeClr val="tx1"/>
                </a:solidFill>
                <a:effectLst/>
                <a:latin typeface="+mn-lt"/>
                <a:ea typeface="+mn-ea"/>
                <a:cs typeface="+mn-cs"/>
              </a:rPr>
              <a:t> Etter bryllupet flyttet Edith og Hans til Kristiansand for å drive klesbutikken til Ediths pappa, Moritz </a:t>
            </a:r>
            <a:r>
              <a:rPr lang="nb-NO" sz="1200" kern="1200" dirty="0" err="1">
                <a:solidFill>
                  <a:schemeClr val="tx1"/>
                </a:solidFill>
                <a:effectLst/>
                <a:latin typeface="+mn-lt"/>
                <a:ea typeface="+mn-ea"/>
                <a:cs typeface="+mn-cs"/>
              </a:rPr>
              <a:t>Rabinowitz</a:t>
            </a:r>
            <a:r>
              <a:rPr lang="nb-NO" sz="1200" kern="1200" dirty="0">
                <a:solidFill>
                  <a:schemeClr val="tx1"/>
                </a:solidFill>
                <a:effectLst/>
                <a:latin typeface="+mn-lt"/>
                <a:ea typeface="+mn-ea"/>
                <a:cs typeface="+mn-cs"/>
              </a:rPr>
              <a:t>. Edith og mannen bodde på Lund i Kristiansand, og det tok ca. 15 minutter å gå til butikken midt i sentrum. Bare fire måneder etter at de flyttet til Kristiansand, ble Norge tatt av tyske nazister i april 1940. Det ble stadig vanskeligere å være jøde i Norge.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Moritz var en av de første de tyske nazistene ville ta fordi han hadde advart mot nazismen i aviser og taler, og han gikk i dekning og gjemte seg for de tyske nazistene allerede dagen etter at tyskerne kom til Norge. Edith ville bo nærmere menneskene hun kjente og pappaen sin, og flyttet til det lille stedet Skånevik, i nærheten av der Moritz gjemte seg.</a:t>
            </a:r>
            <a:endParaRPr lang="nb-NO" dirty="0"/>
          </a:p>
          <a:p>
            <a:endParaRPr lang="nb-NO" dirty="0"/>
          </a:p>
          <a:p>
            <a:r>
              <a:rPr lang="nb-NO" i="1" dirty="0"/>
              <a:t>Det øverste bildet er antageligvis tatt på 1930-tallet, mens det nederste er tatt i 2025. Adressen er Rådhusgata 6 i Kvadraturen i Kristiansand.</a:t>
            </a:r>
          </a:p>
        </p:txBody>
      </p:sp>
      <p:sp>
        <p:nvSpPr>
          <p:cNvPr id="4" name="Plassholder for lysbildenummer 3"/>
          <p:cNvSpPr>
            <a:spLocks noGrp="1"/>
          </p:cNvSpPr>
          <p:nvPr>
            <p:ph type="sldNum" sz="quarter" idx="5"/>
          </p:nvPr>
        </p:nvSpPr>
        <p:spPr/>
        <p:txBody>
          <a:bodyPr/>
          <a:lstStyle/>
          <a:p>
            <a:fld id="{5EF8380B-022E-424F-8D75-340316705DD0}" type="slidenum">
              <a:rPr lang="nb-NO" smtClean="0"/>
              <a:t>8</a:t>
            </a:fld>
            <a:endParaRPr lang="nb-NO"/>
          </a:p>
        </p:txBody>
      </p:sp>
    </p:spTree>
    <p:extLst>
      <p:ext uri="{BB962C8B-B14F-4D97-AF65-F5344CB8AC3E}">
        <p14:creationId xmlns:p14="http://schemas.microsoft.com/office/powerpoint/2010/main" val="127111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Puffene:</a:t>
            </a:r>
            <a:r>
              <a:rPr lang="nb-NO" sz="1200" kern="1200" dirty="0">
                <a:solidFill>
                  <a:schemeClr val="tx1"/>
                </a:solidFill>
                <a:effectLst/>
                <a:latin typeface="+mn-lt"/>
                <a:ea typeface="+mn-ea"/>
                <a:cs typeface="+mn-cs"/>
              </a:rPr>
              <a:t> Den dagen Hans ble tatt, og Edith og Hans måtte gi fra seg pengene og eiendelene sine, kom en ny lov i Norge som sa at alt jøder i Norge eide, skulle tas av staten. Møbler, bilder, klær, smykker, kjøkkenutstyr, sengetøy, </a:t>
            </a:r>
            <a:r>
              <a:rPr lang="nb-NO" sz="1200" kern="1200" dirty="0" err="1">
                <a:solidFill>
                  <a:schemeClr val="tx1"/>
                </a:solidFill>
                <a:effectLst/>
                <a:latin typeface="+mn-lt"/>
                <a:ea typeface="+mn-ea"/>
                <a:cs typeface="+mn-cs"/>
              </a:rPr>
              <a:t>dobørster</a:t>
            </a:r>
            <a:r>
              <a:rPr lang="nb-NO" sz="1200" kern="1200" dirty="0">
                <a:solidFill>
                  <a:schemeClr val="tx1"/>
                </a:solidFill>
                <a:effectLst/>
                <a:latin typeface="+mn-lt"/>
                <a:ea typeface="+mn-ea"/>
                <a:cs typeface="+mn-cs"/>
              </a:rPr>
              <a:t>, kulepenner og penger ble tatt. I Skånevik var det noen naboer og venner som tok vare på en del av møblene til Edith, Harry og Hans. Noe av det ble solgt på auksjon senere. For 7 år siden fikk vi noen av møblene her på Arkivet. Vi fikk to puffer, et speil og en kommode. </a:t>
            </a:r>
            <a:endParaRPr lang="nb-NO" dirty="0"/>
          </a:p>
        </p:txBody>
      </p:sp>
      <p:sp>
        <p:nvSpPr>
          <p:cNvPr id="4" name="Plassholder for lysbildenummer 3"/>
          <p:cNvSpPr>
            <a:spLocks noGrp="1"/>
          </p:cNvSpPr>
          <p:nvPr>
            <p:ph type="sldNum" sz="quarter" idx="5"/>
          </p:nvPr>
        </p:nvSpPr>
        <p:spPr/>
        <p:txBody>
          <a:bodyPr/>
          <a:lstStyle/>
          <a:p>
            <a:fld id="{5EF8380B-022E-424F-8D75-340316705DD0}" type="slidenum">
              <a:rPr lang="nb-NO" smtClean="0"/>
              <a:t>9</a:t>
            </a:fld>
            <a:endParaRPr lang="nb-NO"/>
          </a:p>
        </p:txBody>
      </p:sp>
    </p:spTree>
    <p:extLst>
      <p:ext uri="{BB962C8B-B14F-4D97-AF65-F5344CB8AC3E}">
        <p14:creationId xmlns:p14="http://schemas.microsoft.com/office/powerpoint/2010/main" val="331503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«snublestein» er minnesmerker over jøder som ble deportert og/eller drept. De er brosteiner med gullfargede plaketter felt ned i bakken utenfor bygg der jøder bodde før de ble tatt til fange. Valget av steiner som minnesymbol har to grunner: </a:t>
            </a:r>
          </a:p>
          <a:p>
            <a:pPr marL="171450" indent="-171450">
              <a:buFont typeface="Arial" panose="020B0604020202020204" pitchFamily="34" charset="0"/>
              <a:buChar char="•"/>
            </a:pPr>
            <a:r>
              <a:rPr lang="nb-NO" dirty="0"/>
              <a:t>de skal fysisk stikke noe opp fra underlaget i gata og slik vekke oppmerksomhet</a:t>
            </a:r>
          </a:p>
          <a:p>
            <a:pPr marL="171450" indent="-171450">
              <a:buFont typeface="Arial" panose="020B0604020202020204" pitchFamily="34" charset="0"/>
              <a:buChar char="•"/>
            </a:pPr>
            <a:r>
              <a:rPr lang="nb-NO" dirty="0"/>
              <a:t>i jødisk tradisjon er vanlig å legge ned steiner ved gravplasser og minnesteder. Blomster visner og dør, men steiner forsvinner aldri.</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Ser man nøye, ser man ferske blomster. Bildet er tatt kun noen dager etter 26. november 2024, årsdagen for arrestasjonen av Edith og Harry.</a:t>
            </a:r>
          </a:p>
        </p:txBody>
      </p:sp>
      <p:sp>
        <p:nvSpPr>
          <p:cNvPr id="4" name="Plassholder for lysbildenummer 3"/>
          <p:cNvSpPr>
            <a:spLocks noGrp="1"/>
          </p:cNvSpPr>
          <p:nvPr>
            <p:ph type="sldNum" sz="quarter" idx="5"/>
          </p:nvPr>
        </p:nvSpPr>
        <p:spPr/>
        <p:txBody>
          <a:bodyPr/>
          <a:lstStyle/>
          <a:p>
            <a:fld id="{5EF8380B-022E-424F-8D75-340316705DD0}" type="slidenum">
              <a:rPr lang="nb-NO" smtClean="0"/>
              <a:t>10</a:t>
            </a:fld>
            <a:endParaRPr lang="nb-NO"/>
          </a:p>
        </p:txBody>
      </p:sp>
    </p:spTree>
    <p:extLst>
      <p:ext uri="{BB962C8B-B14F-4D97-AF65-F5344CB8AC3E}">
        <p14:creationId xmlns:p14="http://schemas.microsoft.com/office/powerpoint/2010/main" val="148217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68FF61-52F8-CF67-FDAB-79125FB0D28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55B474A-8455-7534-844C-4FA188E49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E01E40-89D5-9DED-D059-95F33D322323}"/>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2ED4543C-9991-C8F7-4601-6202592FD8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121E84-D186-8FED-D346-8F819B079518}"/>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91348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FB00F-57B5-6E2A-0D1A-D6F3D5F240A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CE0CF48-050D-D2BD-A49C-CA001E2588F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AD3FBA-ADDC-F6A6-65F0-621AC7A099B8}"/>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16CB6021-5FF9-FBB0-2382-A89A6CFAD3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4C8E64-03F8-B12A-75A9-CAE1C006983D}"/>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395027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62C2F6F-2234-4364-4A3C-D1065062027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769A407-B0F9-3C7E-0424-B2BAAE87751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65C4A81-9154-34DA-06A0-3B2ACFE7F969}"/>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DE47EED8-AAB7-CDE6-424F-52880D1F496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7073F2-E6FC-9082-B888-806AF45A7220}"/>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426494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6B8FC-5F2A-053B-A533-C5C3C7B33B0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5BBF372-5F3B-05EC-3BEB-D65E3A046BB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0E71E2E-582E-4F92-BC21-11B362B31C55}"/>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731D824F-6408-3B28-5CCE-9A4D0B1F9F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57C8D4-FBAE-0319-FFEA-5ABAA168C66E}"/>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85543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8EA993-2B69-E4BD-6DBA-C600FB740B7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5A51CA1-78DE-C98E-B0D0-9A93C46E5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626CC41-1B1F-832C-C48D-87B375B3186A}"/>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8E45E809-A7DC-EF5C-8746-DD4633098A1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0A849B5-4189-FDE8-9BF1-7AA9E26559A1}"/>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134628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AA0950-0B8D-70CD-9063-B8BC45A74C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956655-C663-3E15-DF09-2B7F3C32F35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CBBB86C-0A67-7DD0-4472-E054828D8CD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3BC966B-419A-511B-A0A7-474BAC628A67}"/>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6" name="Plassholder for bunntekst 5">
            <a:extLst>
              <a:ext uri="{FF2B5EF4-FFF2-40B4-BE49-F238E27FC236}">
                <a16:creationId xmlns:a16="http://schemas.microsoft.com/office/drawing/2014/main" id="{D08962F7-3EF1-7736-9A45-821A31741BF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9FB1057-44DA-7E9D-8038-A54543F64D68}"/>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256802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3B7086-0D37-93D5-31F3-1F35B5F4211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0A25D46-8209-1824-970D-937933B31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ED9D76A-71DE-3814-F217-6CA8FD02078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7C1695E-343F-0014-8654-A8B56C824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7C5F7B3-F21E-8536-A9B8-CB930786BEA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AD246E7-9DF5-9BBB-1928-F7CB51B8C7FD}"/>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8" name="Plassholder for bunntekst 7">
            <a:extLst>
              <a:ext uri="{FF2B5EF4-FFF2-40B4-BE49-F238E27FC236}">
                <a16:creationId xmlns:a16="http://schemas.microsoft.com/office/drawing/2014/main" id="{457814B0-4C6A-AF06-8AE1-4E8055BB2BD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BF84ED9-BF61-116B-27C3-0F6E5E496F50}"/>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38967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334A70-EC05-9EDC-7F82-3BD2570A2E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0AB5583-65F8-4956-04B5-0242BA85D9F8}"/>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4" name="Plassholder for bunntekst 3">
            <a:extLst>
              <a:ext uri="{FF2B5EF4-FFF2-40B4-BE49-F238E27FC236}">
                <a16:creationId xmlns:a16="http://schemas.microsoft.com/office/drawing/2014/main" id="{6205D5B9-CAC4-F123-3C4B-2F64EE1D37B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9ABFAD7-0D88-BEA6-539B-E73437D26A31}"/>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278675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145499A-655D-C7C4-9DAA-61B12E82D529}"/>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3" name="Plassholder for bunntekst 2">
            <a:extLst>
              <a:ext uri="{FF2B5EF4-FFF2-40B4-BE49-F238E27FC236}">
                <a16:creationId xmlns:a16="http://schemas.microsoft.com/office/drawing/2014/main" id="{804D7056-52E3-B179-BD3A-6DF4C52CCA3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D8B1959-F08A-B026-A6E0-F224AD5133BF}"/>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31269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EB6DE1-F929-6922-948B-C1419A10DDA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36D1CB-99F7-E2C9-9825-E3E71CB5F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1FBFE56-4B98-C339-91F2-7ECFB070F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93F2FB6-BB89-8510-BB85-A2D3D578F30E}"/>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6" name="Plassholder for bunntekst 5">
            <a:extLst>
              <a:ext uri="{FF2B5EF4-FFF2-40B4-BE49-F238E27FC236}">
                <a16:creationId xmlns:a16="http://schemas.microsoft.com/office/drawing/2014/main" id="{6C1D3F68-4734-7C14-F5B5-6B7B161188C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AC7DC11-913A-8450-4686-84396145CA3A}"/>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14890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53026E-0B78-5359-2C95-B1A4336F796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567EC63-78CB-16DA-2F49-FB78A8E84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9223237-D171-9A08-964A-E741C84E0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B536944-FC8D-7706-ECFF-6F50D14DDAC9}"/>
              </a:ext>
            </a:extLst>
          </p:cNvPr>
          <p:cNvSpPr>
            <a:spLocks noGrp="1"/>
          </p:cNvSpPr>
          <p:nvPr>
            <p:ph type="dt" sz="half" idx="10"/>
          </p:nvPr>
        </p:nvSpPr>
        <p:spPr/>
        <p:txBody>
          <a:bodyPr/>
          <a:lstStyle/>
          <a:p>
            <a:fld id="{63481426-8BCB-46CC-B6B1-95E8347B5BF3}" type="datetimeFigureOut">
              <a:rPr lang="nb-NO" smtClean="0"/>
              <a:t>08.09.2025</a:t>
            </a:fld>
            <a:endParaRPr lang="nb-NO"/>
          </a:p>
        </p:txBody>
      </p:sp>
      <p:sp>
        <p:nvSpPr>
          <p:cNvPr id="6" name="Plassholder for bunntekst 5">
            <a:extLst>
              <a:ext uri="{FF2B5EF4-FFF2-40B4-BE49-F238E27FC236}">
                <a16:creationId xmlns:a16="http://schemas.microsoft.com/office/drawing/2014/main" id="{4B46B774-AAB7-4BD8-CF52-44A8E268208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80391BA-1701-96CF-39A0-5A152D0D19EB}"/>
              </a:ext>
            </a:extLst>
          </p:cNvPr>
          <p:cNvSpPr>
            <a:spLocks noGrp="1"/>
          </p:cNvSpPr>
          <p:nvPr>
            <p:ph type="sldNum" sz="quarter" idx="12"/>
          </p:nvPr>
        </p:nvSpPr>
        <p:spPr/>
        <p:txBody>
          <a:bodyPr/>
          <a:lstStyle/>
          <a:p>
            <a:fld id="{877A25B1-565F-4323-BF16-7BAAAE1F6712}" type="slidenum">
              <a:rPr lang="nb-NO" smtClean="0"/>
              <a:t>‹#›</a:t>
            </a:fld>
            <a:endParaRPr lang="nb-NO"/>
          </a:p>
        </p:txBody>
      </p:sp>
    </p:spTree>
    <p:extLst>
      <p:ext uri="{BB962C8B-B14F-4D97-AF65-F5344CB8AC3E}">
        <p14:creationId xmlns:p14="http://schemas.microsoft.com/office/powerpoint/2010/main" val="191309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6C65CAE-36D4-88D2-56D3-C7D2AF69A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2D31420-4636-E906-57A9-67CEFFC9B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6C8B6E7-9EB6-937A-BD76-5F3DE8743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81426-8BCB-46CC-B6B1-95E8347B5BF3}" type="datetimeFigureOut">
              <a:rPr lang="nb-NO" smtClean="0"/>
              <a:t>08.09.2025</a:t>
            </a:fld>
            <a:endParaRPr lang="nb-NO"/>
          </a:p>
        </p:txBody>
      </p:sp>
      <p:sp>
        <p:nvSpPr>
          <p:cNvPr id="5" name="Plassholder for bunntekst 4">
            <a:extLst>
              <a:ext uri="{FF2B5EF4-FFF2-40B4-BE49-F238E27FC236}">
                <a16:creationId xmlns:a16="http://schemas.microsoft.com/office/drawing/2014/main" id="{2C09E7CF-9F7D-4B37-4542-DC5EA6E33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85DB447A-F103-10A9-FB4A-7D6B74C39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7A25B1-565F-4323-BF16-7BAAAE1F6712}" type="slidenum">
              <a:rPr lang="nb-NO" smtClean="0"/>
              <a:t>‹#›</a:t>
            </a:fld>
            <a:endParaRPr lang="nb-NO"/>
          </a:p>
        </p:txBody>
      </p:sp>
    </p:spTree>
    <p:extLst>
      <p:ext uri="{BB962C8B-B14F-4D97-AF65-F5344CB8AC3E}">
        <p14:creationId xmlns:p14="http://schemas.microsoft.com/office/powerpoint/2010/main" val="4336391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6ACF62-5A1E-63F1-09BB-2492F92AAE55}"/>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2BF2A12-3704-E891-D7F7-8BBF59FEC5F9}"/>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20351C68-28CF-8231-9B6D-3D0C6D671495}"/>
              </a:ext>
            </a:extLst>
          </p:cNvPr>
          <p:cNvPicPr>
            <a:picLocks noChangeAspect="1"/>
          </p:cNvPicPr>
          <p:nvPr/>
        </p:nvPicPr>
        <p:blipFill>
          <a:blip r:embed="rId2"/>
          <a:stretch>
            <a:fillRect/>
          </a:stretch>
        </p:blipFill>
        <p:spPr>
          <a:xfrm>
            <a:off x="0" y="0"/>
            <a:ext cx="12192000" cy="6873474"/>
          </a:xfrm>
          <a:prstGeom prst="rect">
            <a:avLst/>
          </a:prstGeom>
        </p:spPr>
      </p:pic>
      <p:pic>
        <p:nvPicPr>
          <p:cNvPr id="10" name="Bilde 9">
            <a:extLst>
              <a:ext uri="{FF2B5EF4-FFF2-40B4-BE49-F238E27FC236}">
                <a16:creationId xmlns:a16="http://schemas.microsoft.com/office/drawing/2014/main" id="{959EFF19-F29A-26BF-6795-704BF28485C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20191446">
            <a:off x="510370" y="3359237"/>
            <a:ext cx="3255028" cy="2403805"/>
          </a:xfrm>
          <a:prstGeom prst="rect">
            <a:avLst/>
          </a:prstGeom>
        </p:spPr>
      </p:pic>
    </p:spTree>
    <p:extLst>
      <p:ext uri="{BB962C8B-B14F-4D97-AF65-F5344CB8AC3E}">
        <p14:creationId xmlns:p14="http://schemas.microsoft.com/office/powerpoint/2010/main" val="60346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grunn, utendørs, tekst, vei&#10;&#10;KI-generert innhold kan være feil.">
            <a:extLst>
              <a:ext uri="{FF2B5EF4-FFF2-40B4-BE49-F238E27FC236}">
                <a16:creationId xmlns:a16="http://schemas.microsoft.com/office/drawing/2014/main" id="{AD8AEB02-87A4-51D8-0F04-B9D9239F2ED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30" r="18359" b="9166"/>
          <a:stretch>
            <a:fillRect/>
          </a:stretch>
        </p:blipFill>
        <p:spPr>
          <a:xfrm rot="16200000">
            <a:off x="3689007" y="-1644994"/>
            <a:ext cx="6858001" cy="10147985"/>
          </a:xfrm>
        </p:spPr>
      </p:pic>
    </p:spTree>
    <p:extLst>
      <p:ext uri="{BB962C8B-B14F-4D97-AF65-F5344CB8AC3E}">
        <p14:creationId xmlns:p14="http://schemas.microsoft.com/office/powerpoint/2010/main" val="354167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utendørs, person, klær, folk&#10;&#10;KI-generert innhold kan være feil.">
            <a:extLst>
              <a:ext uri="{FF2B5EF4-FFF2-40B4-BE49-F238E27FC236}">
                <a16:creationId xmlns:a16="http://schemas.microsoft.com/office/drawing/2014/main" id="{B8A1E6BF-9EB9-9BB0-C977-86E91AEC4D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9799" b="1"/>
          <a:stretch>
            <a:fillRect/>
          </a:stretch>
        </p:blipFill>
        <p:spPr>
          <a:xfrm>
            <a:off x="4307381" y="1152390"/>
            <a:ext cx="3567884" cy="4752000"/>
          </a:xfrm>
          <a:prstGeom prst="rect">
            <a:avLst/>
          </a:prstGeom>
          <a:effectLst>
            <a:outerShdw blurRad="508000" dist="101600" dir="5400000" algn="tl" rotWithShape="0">
              <a:prstClr val="black">
                <a:alpha val="10000"/>
              </a:prstClr>
            </a:outerShdw>
          </a:effectLst>
        </p:spPr>
      </p:pic>
      <p:pic>
        <p:nvPicPr>
          <p:cNvPr id="9" name="Bilde 8" descr="Et bilde som inneholder ballett, sport, person, kjole&#10;&#10;KI-generert innhold kan være feil.">
            <a:extLst>
              <a:ext uri="{FF2B5EF4-FFF2-40B4-BE49-F238E27FC236}">
                <a16:creationId xmlns:a16="http://schemas.microsoft.com/office/drawing/2014/main" id="{6D6B8E44-F6F8-7363-CBA2-C3B2D4C517C1}"/>
              </a:ext>
            </a:extLst>
          </p:cNvPr>
          <p:cNvPicPr>
            <a:picLocks noChangeAspect="1"/>
          </p:cNvPicPr>
          <p:nvPr/>
        </p:nvPicPr>
        <p:blipFill>
          <a:blip r:embed="rId4">
            <a:extLst>
              <a:ext uri="{28A0092B-C50C-407E-A947-70E740481C1C}">
                <a14:useLocalDpi xmlns:a14="http://schemas.microsoft.com/office/drawing/2010/main" val="0"/>
              </a:ext>
            </a:extLst>
          </a:blip>
          <a:srcRect l="12647" r="32018" b="-3"/>
          <a:stretch>
            <a:fillRect/>
          </a:stretch>
        </p:blipFill>
        <p:spPr>
          <a:xfrm>
            <a:off x="448566" y="1152390"/>
            <a:ext cx="3589750" cy="4752000"/>
          </a:xfrm>
          <a:prstGeom prst="rect">
            <a:avLst/>
          </a:prstGeom>
          <a:effectLst>
            <a:outerShdw blurRad="508000" dist="101600" dir="5400000" algn="tl" rotWithShape="0">
              <a:prstClr val="black">
                <a:alpha val="10000"/>
              </a:prstClr>
            </a:outerShdw>
          </a:effectLst>
        </p:spPr>
      </p:pic>
      <p:pic>
        <p:nvPicPr>
          <p:cNvPr id="7" name="Bilde 6" descr="Et bilde som inneholder person, klær, Ballerinaskjørt, balletdanser&#10;&#10;KI-generert innhold kan være feil.">
            <a:extLst>
              <a:ext uri="{FF2B5EF4-FFF2-40B4-BE49-F238E27FC236}">
                <a16:creationId xmlns:a16="http://schemas.microsoft.com/office/drawing/2014/main" id="{554A86FC-82B5-0D52-E98E-3751E0CEEC7B}"/>
              </a:ext>
            </a:extLst>
          </p:cNvPr>
          <p:cNvPicPr>
            <a:picLocks noChangeAspect="1"/>
          </p:cNvPicPr>
          <p:nvPr/>
        </p:nvPicPr>
        <p:blipFill>
          <a:blip r:embed="rId5">
            <a:extLst>
              <a:ext uri="{28A0092B-C50C-407E-A947-70E740481C1C}">
                <a14:useLocalDpi xmlns:a14="http://schemas.microsoft.com/office/drawing/2010/main" val="0"/>
              </a:ext>
            </a:extLst>
          </a:blip>
          <a:srcRect r="2" b="11091"/>
          <a:stretch>
            <a:fillRect/>
          </a:stretch>
        </p:blipFill>
        <p:spPr>
          <a:xfrm>
            <a:off x="8085878" y="1152390"/>
            <a:ext cx="3567600" cy="4752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158874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AF248-53B3-D2F2-1FDF-53B6931EBC1D}"/>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C36E0DC-D2C5-8A70-B6AB-2B28D4BF201D}"/>
              </a:ext>
            </a:extLst>
          </p:cNvPr>
          <p:cNvSpPr>
            <a:spLocks noGrp="1"/>
          </p:cNvSpPr>
          <p:nvPr>
            <p:ph idx="1"/>
          </p:nvPr>
        </p:nvSpPr>
        <p:spPr/>
        <p:txBody>
          <a:bodyPr/>
          <a:lstStyle/>
          <a:p>
            <a:endParaRPr lang="nb-NO"/>
          </a:p>
        </p:txBody>
      </p:sp>
      <p:pic>
        <p:nvPicPr>
          <p:cNvPr id="1026" name="Picture 2" descr="Bundesarchiv b 285 bild 04413 kz auschwitz einfahrt">
            <a:extLst>
              <a:ext uri="{FF2B5EF4-FFF2-40B4-BE49-F238E27FC236}">
                <a16:creationId xmlns:a16="http://schemas.microsoft.com/office/drawing/2014/main" id="{31882554-FB3D-5990-D5E1-71919D22A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80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FD56-8D09-5E36-419D-1C2D5D44B4CF}"/>
            </a:ext>
          </a:extLst>
        </p:cNvPr>
        <p:cNvGrpSpPr/>
        <p:nvPr/>
      </p:nvGrpSpPr>
      <p:grpSpPr>
        <a:xfrm>
          <a:off x="0" y="0"/>
          <a:ext cx="0" cy="0"/>
          <a:chOff x="0" y="0"/>
          <a:chExt cx="0" cy="0"/>
        </a:xfrm>
      </p:grpSpPr>
      <p:sp>
        <p:nvSpPr>
          <p:cNvPr id="9" name="Tittel 8">
            <a:extLst>
              <a:ext uri="{FF2B5EF4-FFF2-40B4-BE49-F238E27FC236}">
                <a16:creationId xmlns:a16="http://schemas.microsoft.com/office/drawing/2014/main" id="{E05541D8-2761-572C-8D91-CBBF26242760}"/>
              </a:ext>
            </a:extLst>
          </p:cNvPr>
          <p:cNvSpPr>
            <a:spLocks noGrp="1"/>
          </p:cNvSpPr>
          <p:nvPr>
            <p:ph type="title"/>
          </p:nvPr>
        </p:nvSpPr>
        <p:spPr/>
        <p:txBody>
          <a:bodyPr>
            <a:normAutofit/>
          </a:bodyPr>
          <a:lstStyle/>
          <a:p>
            <a:r>
              <a:rPr lang="nb-NO" sz="4000" dirty="0">
                <a:latin typeface="Century" panose="02040604050505020304" pitchFamily="18" charset="0"/>
              </a:rPr>
              <a:t>«Tomrom»</a:t>
            </a:r>
          </a:p>
        </p:txBody>
      </p:sp>
      <p:pic>
        <p:nvPicPr>
          <p:cNvPr id="5" name="Plassholder for innhold 4" descr="Et bilde som inneholder tekst, innendørs, museum, utstilling&#10;&#10;KI-generert innhold kan være feil.">
            <a:extLst>
              <a:ext uri="{FF2B5EF4-FFF2-40B4-BE49-F238E27FC236}">
                <a16:creationId xmlns:a16="http://schemas.microsoft.com/office/drawing/2014/main" id="{3294EC97-DB34-4712-58DF-4D6E940CFD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0741" t="24466" b="6039"/>
          <a:stretch>
            <a:fillRect/>
          </a:stretch>
        </p:blipFill>
        <p:spPr>
          <a:xfrm>
            <a:off x="5586983" y="0"/>
            <a:ext cx="6605017" cy="6858000"/>
          </a:xfrm>
        </p:spPr>
      </p:pic>
      <p:sp>
        <p:nvSpPr>
          <p:cNvPr id="10" name="Plassholder for innhold 9">
            <a:extLst>
              <a:ext uri="{FF2B5EF4-FFF2-40B4-BE49-F238E27FC236}">
                <a16:creationId xmlns:a16="http://schemas.microsoft.com/office/drawing/2014/main" id="{59B9A579-EB43-E94B-0AA6-B136DFFBFEA6}"/>
              </a:ext>
            </a:extLst>
          </p:cNvPr>
          <p:cNvSpPr>
            <a:spLocks noGrp="1"/>
          </p:cNvSpPr>
          <p:nvPr>
            <p:ph sz="half" idx="2"/>
          </p:nvPr>
        </p:nvSpPr>
        <p:spPr>
          <a:xfrm>
            <a:off x="838199" y="1987943"/>
            <a:ext cx="4501897" cy="4351338"/>
          </a:xfrm>
        </p:spPr>
        <p:txBody>
          <a:bodyPr>
            <a:normAutofit/>
          </a:bodyPr>
          <a:lstStyle/>
          <a:p>
            <a:r>
              <a:rPr lang="nb-NO" sz="2000" dirty="0">
                <a:latin typeface="Georgia" panose="02040502050405020303" pitchFamily="18" charset="0"/>
              </a:rPr>
              <a:t>På ARKIVET står i dag noen av møblene fra hjemmet til familien Reichwald. I dag kan vi speile oss i det samme speilet som ble brukt av Edith og Harry…</a:t>
            </a:r>
          </a:p>
          <a:p>
            <a:r>
              <a:rPr lang="nb-NO" sz="2000" dirty="0">
                <a:latin typeface="Georgia" panose="02040502050405020303" pitchFamily="18" charset="0"/>
              </a:rPr>
              <a:t>Neste gang du ser deg i speilet hjemme - spør deg hvem </a:t>
            </a:r>
            <a:r>
              <a:rPr lang="nb-NO" sz="2000" b="1" dirty="0">
                <a:latin typeface="Georgia" panose="02040502050405020303" pitchFamily="18" charset="0"/>
              </a:rPr>
              <a:t>du</a:t>
            </a:r>
            <a:r>
              <a:rPr lang="nb-NO" sz="2000" dirty="0">
                <a:latin typeface="Georgia" panose="02040502050405020303" pitchFamily="18" charset="0"/>
              </a:rPr>
              <a:t> ønsker å være.</a:t>
            </a:r>
          </a:p>
          <a:p>
            <a:r>
              <a:rPr lang="nb-NO" sz="2000" dirty="0">
                <a:latin typeface="Georgia" panose="02040502050405020303" pitchFamily="18" charset="0"/>
              </a:rPr>
              <a:t>Tenk på hvordan </a:t>
            </a:r>
            <a:r>
              <a:rPr lang="nb-NO" sz="2000" b="1" dirty="0">
                <a:latin typeface="Georgia" panose="02040502050405020303" pitchFamily="18" charset="0"/>
              </a:rPr>
              <a:t>du</a:t>
            </a:r>
            <a:r>
              <a:rPr lang="nb-NO" sz="2000" dirty="0">
                <a:latin typeface="Georgia" panose="02040502050405020303" pitchFamily="18" charset="0"/>
              </a:rPr>
              <a:t> vil handle når medmennesker blir behandlet dårlig. </a:t>
            </a:r>
          </a:p>
          <a:p>
            <a:r>
              <a:rPr lang="nb-NO" sz="2000" dirty="0">
                <a:latin typeface="Georgia" panose="02040502050405020303" pitchFamily="18" charset="0"/>
              </a:rPr>
              <a:t>Så kan vi gjøre verden litt bedre – </a:t>
            </a:r>
            <a:r>
              <a:rPr lang="nb-NO" sz="2000" b="1" dirty="0">
                <a:latin typeface="Georgia" panose="02040502050405020303" pitchFamily="18" charset="0"/>
              </a:rPr>
              <a:t>sammen.</a:t>
            </a:r>
          </a:p>
          <a:p>
            <a:endParaRPr lang="nb-NO" dirty="0"/>
          </a:p>
        </p:txBody>
      </p:sp>
      <p:pic>
        <p:nvPicPr>
          <p:cNvPr id="13" name="Plassholder for innhold 4" descr="Et bilde som inneholder tekst, innendørs, museum, utstilling&#10;&#10;KI-generert innhold kan være feil.">
            <a:extLst>
              <a:ext uri="{FF2B5EF4-FFF2-40B4-BE49-F238E27FC236}">
                <a16:creationId xmlns:a16="http://schemas.microsoft.com/office/drawing/2014/main" id="{F1D82916-6E3C-73F4-84F3-CFAB95B4DACC}"/>
              </a:ext>
            </a:extLst>
          </p:cNvPr>
          <p:cNvPicPr>
            <a:picLocks noChangeAspect="1"/>
          </p:cNvPicPr>
          <p:nvPr/>
        </p:nvPicPr>
        <p:blipFill>
          <a:blip r:embed="rId3">
            <a:extLst>
              <a:ext uri="{28A0092B-C50C-407E-A947-70E740481C1C}">
                <a14:useLocalDpi xmlns:a14="http://schemas.microsoft.com/office/drawing/2010/main" val="0"/>
              </a:ext>
            </a:extLst>
          </a:blip>
          <a:srcRect l="57603" t="30872" r="-39" b="36149"/>
          <a:stretch>
            <a:fillRect/>
          </a:stretch>
        </p:blipFill>
        <p:spPr>
          <a:xfrm>
            <a:off x="5574792" y="1"/>
            <a:ext cx="6617208" cy="6857999"/>
          </a:xfrm>
          <a:prstGeom prst="rect">
            <a:avLst/>
          </a:prstGeom>
        </p:spPr>
      </p:pic>
    </p:spTree>
    <p:extLst>
      <p:ext uri="{BB962C8B-B14F-4D97-AF65-F5344CB8AC3E}">
        <p14:creationId xmlns:p14="http://schemas.microsoft.com/office/powerpoint/2010/main" val="21826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Effect transition="in" filter="fade">
                                      <p:cBhvr>
                                        <p:cTn id="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C0483D-63EF-451F-6D74-33CB0054C310}"/>
              </a:ext>
            </a:extLst>
          </p:cNvPr>
          <p:cNvSpPr>
            <a:spLocks noGrp="1"/>
          </p:cNvSpPr>
          <p:nvPr>
            <p:ph type="title"/>
          </p:nvPr>
        </p:nvSpPr>
        <p:spPr/>
        <p:txBody>
          <a:bodyPr/>
          <a:lstStyle/>
          <a:p>
            <a:endParaRPr lang="nb-NO"/>
          </a:p>
        </p:txBody>
      </p:sp>
      <p:pic>
        <p:nvPicPr>
          <p:cNvPr id="5" name="Plassholder for innhold 4" descr="Et bilde som inneholder tekst, kart, atlas, Font&#10;&#10;KI-generert innhold kan være feil.">
            <a:extLst>
              <a:ext uri="{FF2B5EF4-FFF2-40B4-BE49-F238E27FC236}">
                <a16:creationId xmlns:a16="http://schemas.microsoft.com/office/drawing/2014/main" id="{35DCCF79-232B-41E9-E9ED-A945658361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62104" cy="6910934"/>
          </a:xfrm>
        </p:spPr>
      </p:pic>
    </p:spTree>
    <p:extLst>
      <p:ext uri="{BB962C8B-B14F-4D97-AF65-F5344CB8AC3E}">
        <p14:creationId xmlns:p14="http://schemas.microsoft.com/office/powerpoint/2010/main" val="349525211"/>
      </p:ext>
    </p:extLst>
  </p:cSld>
  <p:clrMapOvr>
    <a:masterClrMapping/>
  </p:clrMapOvr>
  <mc:AlternateContent xmlns:mc="http://schemas.openxmlformats.org/markup-compatibility/2006" xmlns:p14="http://schemas.microsoft.com/office/powerpoint/2010/main">
    <mc:Choice Requires="p14">
      <p:transition spd="slow" p14:dur="50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70F729-BFDF-2F9D-0A18-5AA1C7FC7D4A}"/>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3C4417BA-E183-5FB5-4C46-3CE8A30893C3}"/>
              </a:ext>
            </a:extLst>
          </p:cNvPr>
          <p:cNvSpPr>
            <a:spLocks noGrp="1"/>
          </p:cNvSpPr>
          <p:nvPr>
            <p:ph idx="1"/>
          </p:nvPr>
        </p:nvSpPr>
        <p:spPr/>
        <p:txBody>
          <a:bodyPr/>
          <a:lstStyle/>
          <a:p>
            <a:endParaRPr lang="nb-NO" dirty="0"/>
          </a:p>
        </p:txBody>
      </p:sp>
      <p:pic>
        <p:nvPicPr>
          <p:cNvPr id="5" name="Bilde 4">
            <a:extLst>
              <a:ext uri="{FF2B5EF4-FFF2-40B4-BE49-F238E27FC236}">
                <a16:creationId xmlns:a16="http://schemas.microsoft.com/office/drawing/2014/main" id="{82457FC3-8DF9-7F76-85E0-BB8BBF2FF1DC}"/>
              </a:ext>
            </a:extLst>
          </p:cNvPr>
          <p:cNvPicPr>
            <a:picLocks noChangeAspect="1"/>
          </p:cNvPicPr>
          <p:nvPr/>
        </p:nvPicPr>
        <p:blipFill>
          <a:blip r:embed="rId3"/>
          <a:srcRect b="27056"/>
          <a:stretch>
            <a:fillRect/>
          </a:stretch>
        </p:blipFill>
        <p:spPr>
          <a:xfrm>
            <a:off x="0" y="0"/>
            <a:ext cx="12192000" cy="6858000"/>
          </a:xfrm>
          <a:prstGeom prst="rect">
            <a:avLst/>
          </a:prstGeom>
        </p:spPr>
      </p:pic>
    </p:spTree>
    <p:extLst>
      <p:ext uri="{BB962C8B-B14F-4D97-AF65-F5344CB8AC3E}">
        <p14:creationId xmlns:p14="http://schemas.microsoft.com/office/powerpoint/2010/main" val="218126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Menneskeansikt, person, sort og hvit, smårolling&#10;&#10;KI-generert innhold kan være feil.">
            <a:extLst>
              <a:ext uri="{FF2B5EF4-FFF2-40B4-BE49-F238E27FC236}">
                <a16:creationId xmlns:a16="http://schemas.microsoft.com/office/drawing/2014/main" id="{7E92B83E-625B-2BDF-F4D6-23A04BED2F9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785" b="23700"/>
          <a:stretch>
            <a:fillRect/>
          </a:stretch>
        </p:blipFill>
        <p:spPr>
          <a:xfrm>
            <a:off x="20" y="1282"/>
            <a:ext cx="12191980" cy="6856718"/>
          </a:xfrm>
          <a:prstGeom prst="rect">
            <a:avLst/>
          </a:prstGeom>
        </p:spPr>
      </p:pic>
    </p:spTree>
    <p:extLst>
      <p:ext uri="{BB962C8B-B14F-4D97-AF65-F5344CB8AC3E}">
        <p14:creationId xmlns:p14="http://schemas.microsoft.com/office/powerpoint/2010/main" val="419081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861A-6E25-4F15-E448-4BD8D32BABF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CC47622-8889-8E6D-202E-08144FEF4EF0}"/>
              </a:ext>
            </a:extLst>
          </p:cNvPr>
          <p:cNvSpPr>
            <a:spLocks noGrp="1"/>
          </p:cNvSpPr>
          <p:nvPr>
            <p:ph type="title"/>
          </p:nvPr>
        </p:nvSpPr>
        <p:spPr/>
        <p:txBody>
          <a:bodyPr/>
          <a:lstStyle/>
          <a:p>
            <a:endParaRPr lang="nb-NO"/>
          </a:p>
        </p:txBody>
      </p:sp>
      <p:pic>
        <p:nvPicPr>
          <p:cNvPr id="5" name="Plassholder for innhold 4" descr="Et bilde som inneholder tekst, kart, atlas, Font&#10;&#10;KI-generert innhold kan være feil.">
            <a:extLst>
              <a:ext uri="{FF2B5EF4-FFF2-40B4-BE49-F238E27FC236}">
                <a16:creationId xmlns:a16="http://schemas.microsoft.com/office/drawing/2014/main" id="{5934A6DF-2A08-1D7A-17E7-3DD5A533C23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595" t="6053" r="43041" b="66582"/>
          <a:stretch/>
        </p:blipFill>
        <p:spPr>
          <a:xfrm>
            <a:off x="-1" y="0"/>
            <a:ext cx="12192001" cy="6871422"/>
          </a:xfrm>
        </p:spPr>
      </p:pic>
    </p:spTree>
    <p:extLst>
      <p:ext uri="{BB962C8B-B14F-4D97-AF65-F5344CB8AC3E}">
        <p14:creationId xmlns:p14="http://schemas.microsoft.com/office/powerpoint/2010/main" val="1058212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person, dress, bryllupskjole, brud&#10;&#10;KI-generert innhold kan være feil.">
            <a:extLst>
              <a:ext uri="{FF2B5EF4-FFF2-40B4-BE49-F238E27FC236}">
                <a16:creationId xmlns:a16="http://schemas.microsoft.com/office/drawing/2014/main" id="{A54B819E-3475-7914-5A05-98F1F4242B1E}"/>
              </a:ext>
            </a:extLst>
          </p:cNvPr>
          <p:cNvPicPr>
            <a:picLocks noChangeAspect="1"/>
          </p:cNvPicPr>
          <p:nvPr/>
        </p:nvPicPr>
        <p:blipFill>
          <a:blip r:embed="rId3">
            <a:extLst>
              <a:ext uri="{28A0092B-C50C-407E-A947-70E740481C1C}">
                <a14:useLocalDpi xmlns:a14="http://schemas.microsoft.com/office/drawing/2010/main" val="0"/>
              </a:ext>
            </a:extLst>
          </a:blip>
          <a:srcRect t="6468" b="36069"/>
          <a:stretch>
            <a:fillRect/>
          </a:stretch>
        </p:blipFill>
        <p:spPr>
          <a:xfrm>
            <a:off x="4336869" y="0"/>
            <a:ext cx="7855131" cy="6865153"/>
          </a:xfrm>
          <a:prstGeom prst="rect">
            <a:avLst/>
          </a:prstGeom>
        </p:spPr>
      </p:pic>
      <p:sp>
        <p:nvSpPr>
          <p:cNvPr id="2" name="Tittel 1">
            <a:extLst>
              <a:ext uri="{FF2B5EF4-FFF2-40B4-BE49-F238E27FC236}">
                <a16:creationId xmlns:a16="http://schemas.microsoft.com/office/drawing/2014/main" id="{B00A6E5B-1AF1-A005-DFCA-0D4E047DF2F7}"/>
              </a:ext>
            </a:extLst>
          </p:cNvPr>
          <p:cNvSpPr>
            <a:spLocks noGrp="1"/>
          </p:cNvSpPr>
          <p:nvPr>
            <p:ph type="title"/>
          </p:nvPr>
        </p:nvSpPr>
        <p:spPr>
          <a:xfrm>
            <a:off x="0" y="2614515"/>
            <a:ext cx="4336869" cy="1628970"/>
          </a:xfrm>
        </p:spPr>
        <p:txBody>
          <a:bodyPr anchor="ctr">
            <a:normAutofit/>
          </a:bodyPr>
          <a:lstStyle/>
          <a:p>
            <a:pPr algn="ctr"/>
            <a:r>
              <a:rPr lang="nb-NO" sz="4000" dirty="0">
                <a:latin typeface="Century" panose="02040604050505020304" pitchFamily="18" charset="0"/>
              </a:rPr>
              <a:t>26. okt. 1942</a:t>
            </a:r>
          </a:p>
        </p:txBody>
      </p:sp>
      <p:sp>
        <p:nvSpPr>
          <p:cNvPr id="6" name="TekstSylinder 5">
            <a:extLst>
              <a:ext uri="{FF2B5EF4-FFF2-40B4-BE49-F238E27FC236}">
                <a16:creationId xmlns:a16="http://schemas.microsoft.com/office/drawing/2014/main" id="{1334F99C-415E-7DA9-EDE2-9B32C6DE0BEA}"/>
              </a:ext>
            </a:extLst>
          </p:cNvPr>
          <p:cNvSpPr txBox="1"/>
          <p:nvPr/>
        </p:nvSpPr>
        <p:spPr>
          <a:xfrm>
            <a:off x="5436580" y="4113166"/>
            <a:ext cx="969428" cy="338554"/>
          </a:xfrm>
          <a:prstGeom prst="rect">
            <a:avLst/>
          </a:prstGeom>
          <a:solidFill>
            <a:schemeClr val="bg1"/>
          </a:solidFill>
          <a:ln w="38100">
            <a:solidFill>
              <a:schemeClr val="tx1"/>
            </a:solidFill>
          </a:ln>
        </p:spPr>
        <p:txBody>
          <a:bodyPr wrap="square" rtlCol="0">
            <a:spAutoFit/>
          </a:bodyPr>
          <a:lstStyle/>
          <a:p>
            <a:pPr algn="ctr"/>
            <a:r>
              <a:rPr lang="nb-NO" sz="1600" dirty="0">
                <a:latin typeface="Georgia" panose="02040502050405020303" pitchFamily="18" charset="0"/>
              </a:rPr>
              <a:t>Hans</a:t>
            </a:r>
          </a:p>
        </p:txBody>
      </p:sp>
      <p:sp>
        <p:nvSpPr>
          <p:cNvPr id="7" name="TekstSylinder 6">
            <a:extLst>
              <a:ext uri="{FF2B5EF4-FFF2-40B4-BE49-F238E27FC236}">
                <a16:creationId xmlns:a16="http://schemas.microsoft.com/office/drawing/2014/main" id="{4CDE74CB-A386-E81C-0C74-D96928B763BE}"/>
              </a:ext>
            </a:extLst>
          </p:cNvPr>
          <p:cNvSpPr txBox="1"/>
          <p:nvPr/>
        </p:nvSpPr>
        <p:spPr>
          <a:xfrm>
            <a:off x="6910478" y="6353140"/>
            <a:ext cx="1274950" cy="338554"/>
          </a:xfrm>
          <a:prstGeom prst="rect">
            <a:avLst/>
          </a:prstGeom>
          <a:solidFill>
            <a:schemeClr val="bg1"/>
          </a:solidFill>
          <a:ln w="38100">
            <a:solidFill>
              <a:schemeClr val="tx1"/>
            </a:solidFill>
          </a:ln>
        </p:spPr>
        <p:txBody>
          <a:bodyPr wrap="square" rtlCol="0">
            <a:spAutoFit/>
          </a:bodyPr>
          <a:lstStyle/>
          <a:p>
            <a:pPr algn="ctr"/>
            <a:r>
              <a:rPr lang="nb-NO" sz="1600" dirty="0">
                <a:latin typeface="Georgia" panose="02040502050405020303" pitchFamily="18" charset="0"/>
              </a:rPr>
              <a:t>Edith</a:t>
            </a:r>
          </a:p>
        </p:txBody>
      </p:sp>
      <p:sp>
        <p:nvSpPr>
          <p:cNvPr id="8" name="TekstSylinder 7">
            <a:extLst>
              <a:ext uri="{FF2B5EF4-FFF2-40B4-BE49-F238E27FC236}">
                <a16:creationId xmlns:a16="http://schemas.microsoft.com/office/drawing/2014/main" id="{D76590FD-1532-3A89-823D-DDAE02A7C259}"/>
              </a:ext>
            </a:extLst>
          </p:cNvPr>
          <p:cNvSpPr txBox="1"/>
          <p:nvPr/>
        </p:nvSpPr>
        <p:spPr>
          <a:xfrm>
            <a:off x="10759036" y="5920513"/>
            <a:ext cx="1184117" cy="338554"/>
          </a:xfrm>
          <a:prstGeom prst="rect">
            <a:avLst/>
          </a:prstGeom>
          <a:solidFill>
            <a:schemeClr val="bg1"/>
          </a:solidFill>
          <a:ln w="38100">
            <a:solidFill>
              <a:schemeClr val="tx1"/>
            </a:solidFill>
          </a:ln>
        </p:spPr>
        <p:txBody>
          <a:bodyPr wrap="square" rtlCol="0">
            <a:spAutoFit/>
          </a:bodyPr>
          <a:lstStyle/>
          <a:p>
            <a:pPr algn="ctr"/>
            <a:r>
              <a:rPr lang="nb-NO" sz="1600" dirty="0">
                <a:latin typeface="Georgia" panose="02040502050405020303" pitchFamily="18" charset="0"/>
              </a:rPr>
              <a:t>Moritz</a:t>
            </a:r>
          </a:p>
        </p:txBody>
      </p:sp>
      <p:sp>
        <p:nvSpPr>
          <p:cNvPr id="4" name="TekstSylinder 3">
            <a:extLst>
              <a:ext uri="{FF2B5EF4-FFF2-40B4-BE49-F238E27FC236}">
                <a16:creationId xmlns:a16="http://schemas.microsoft.com/office/drawing/2014/main" id="{C0862168-B9B6-A9B4-CCAF-FE536269A9F0}"/>
              </a:ext>
            </a:extLst>
          </p:cNvPr>
          <p:cNvSpPr txBox="1"/>
          <p:nvPr/>
        </p:nvSpPr>
        <p:spPr>
          <a:xfrm>
            <a:off x="10505379" y="3090446"/>
            <a:ext cx="1437774" cy="338554"/>
          </a:xfrm>
          <a:prstGeom prst="rect">
            <a:avLst/>
          </a:prstGeom>
          <a:solidFill>
            <a:schemeClr val="bg1"/>
          </a:solidFill>
          <a:ln w="38100">
            <a:solidFill>
              <a:schemeClr val="tx1"/>
            </a:solidFill>
          </a:ln>
        </p:spPr>
        <p:txBody>
          <a:bodyPr wrap="square" rtlCol="0">
            <a:spAutoFit/>
          </a:bodyPr>
          <a:lstStyle/>
          <a:p>
            <a:pPr algn="ctr"/>
            <a:r>
              <a:rPr lang="nb-NO" sz="1600" dirty="0">
                <a:latin typeface="Georgia" panose="02040502050405020303" pitchFamily="18" charset="0"/>
              </a:rPr>
              <a:t>Herschel</a:t>
            </a:r>
          </a:p>
        </p:txBody>
      </p:sp>
    </p:spTree>
    <p:extLst>
      <p:ext uri="{BB962C8B-B14F-4D97-AF65-F5344CB8AC3E}">
        <p14:creationId xmlns:p14="http://schemas.microsoft.com/office/powerpoint/2010/main" val="318024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277A00-C414-A2F9-EF34-9FF3700C1E6A}"/>
              </a:ext>
            </a:extLst>
          </p:cNvPr>
          <p:cNvSpPr>
            <a:spLocks noGrp="1"/>
          </p:cNvSpPr>
          <p:nvPr>
            <p:ph type="title"/>
          </p:nvPr>
        </p:nvSpPr>
        <p:spPr>
          <a:xfrm>
            <a:off x="838200" y="365125"/>
            <a:ext cx="4520184" cy="1325563"/>
          </a:xfrm>
        </p:spPr>
        <p:txBody>
          <a:bodyPr>
            <a:normAutofit/>
          </a:bodyPr>
          <a:lstStyle/>
          <a:p>
            <a:r>
              <a:rPr lang="nb-NO" sz="4000" dirty="0">
                <a:latin typeface="Century" panose="02040604050505020304" pitchFamily="18" charset="0"/>
              </a:rPr>
              <a:t>26. nov. 1942</a:t>
            </a:r>
          </a:p>
        </p:txBody>
      </p:sp>
      <p:sp>
        <p:nvSpPr>
          <p:cNvPr id="3" name="Plassholder for innhold 2">
            <a:extLst>
              <a:ext uri="{FF2B5EF4-FFF2-40B4-BE49-F238E27FC236}">
                <a16:creationId xmlns:a16="http://schemas.microsoft.com/office/drawing/2014/main" id="{FB176338-992E-A200-D58A-5A3A53F4998B}"/>
              </a:ext>
            </a:extLst>
          </p:cNvPr>
          <p:cNvSpPr>
            <a:spLocks noGrp="1"/>
          </p:cNvSpPr>
          <p:nvPr>
            <p:ph idx="1"/>
          </p:nvPr>
        </p:nvSpPr>
        <p:spPr>
          <a:xfrm>
            <a:off x="838200" y="1825625"/>
            <a:ext cx="4520184" cy="4351338"/>
          </a:xfrm>
        </p:spPr>
        <p:txBody>
          <a:bodyPr anchor="ctr">
            <a:normAutofit/>
          </a:bodyPr>
          <a:lstStyle/>
          <a:p>
            <a:r>
              <a:rPr lang="nb-NO" sz="2000" dirty="0">
                <a:latin typeface="Georgia" panose="02040502050405020303" pitchFamily="18" charset="0"/>
              </a:rPr>
              <a:t>Denne dagen legger M/S «Donau» fra kai i Oslo</a:t>
            </a:r>
          </a:p>
          <a:p>
            <a:r>
              <a:rPr lang="nb-NO" sz="2000" dirty="0">
                <a:latin typeface="Georgia" panose="02040502050405020303" pitchFamily="18" charset="0"/>
              </a:rPr>
              <a:t>Tidligere på dagen har 529 norske jøder blitt tvunget om bord. Senere blir rundt 250 jøder til sendt ut av Norge</a:t>
            </a:r>
          </a:p>
          <a:p>
            <a:r>
              <a:rPr lang="nb-NO" sz="2000" dirty="0">
                <a:latin typeface="Georgia" panose="02040502050405020303" pitchFamily="18" charset="0"/>
              </a:rPr>
              <a:t>Av over 770 mennesker som ble sendt ut av Norge, kom bare rundt 30 hjem i live</a:t>
            </a:r>
          </a:p>
        </p:txBody>
      </p:sp>
      <p:pic>
        <p:nvPicPr>
          <p:cNvPr id="1030" name="Picture 6" descr="undefined">
            <a:extLst>
              <a:ext uri="{FF2B5EF4-FFF2-40B4-BE49-F238E27FC236}">
                <a16:creationId xmlns:a16="http://schemas.microsoft.com/office/drawing/2014/main" id="{E6EC24C5-16AB-E372-DEEF-FCFEEFDEF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303"/>
          <a:stretch>
            <a:fillRect/>
          </a:stretch>
        </p:blipFill>
        <p:spPr bwMode="auto">
          <a:xfrm>
            <a:off x="5747321" y="0"/>
            <a:ext cx="64446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6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38487C-13B3-405B-9BDE-3A50A85E34AA}"/>
              </a:ext>
            </a:extLst>
          </p:cNvPr>
          <p:cNvSpPr>
            <a:spLocks noGrp="1"/>
          </p:cNvSpPr>
          <p:nvPr>
            <p:ph type="title"/>
          </p:nvPr>
        </p:nvSpPr>
        <p:spPr>
          <a:xfrm>
            <a:off x="1070599" y="5532437"/>
            <a:ext cx="4554024" cy="1325563"/>
          </a:xfrm>
        </p:spPr>
        <p:txBody>
          <a:bodyPr>
            <a:noAutofit/>
          </a:bodyPr>
          <a:lstStyle/>
          <a:p>
            <a:r>
              <a:rPr lang="nb-NO" sz="3200" dirty="0">
                <a:latin typeface="Century" panose="02040604050505020304" pitchFamily="18" charset="0"/>
              </a:rPr>
              <a:t>Men Edith hadde vært i Kristiansand før…</a:t>
            </a:r>
          </a:p>
        </p:txBody>
      </p:sp>
      <p:pic>
        <p:nvPicPr>
          <p:cNvPr id="10" name="Bilde 9">
            <a:extLst>
              <a:ext uri="{FF2B5EF4-FFF2-40B4-BE49-F238E27FC236}">
                <a16:creationId xmlns:a16="http://schemas.microsoft.com/office/drawing/2014/main" id="{D9A2B407-01BA-DDD8-F513-73BB820A6DAD}"/>
              </a:ext>
            </a:extLst>
          </p:cNvPr>
          <p:cNvPicPr>
            <a:picLocks noChangeAspect="1"/>
          </p:cNvPicPr>
          <p:nvPr/>
        </p:nvPicPr>
        <p:blipFill>
          <a:blip r:embed="rId3"/>
          <a:stretch>
            <a:fillRect/>
          </a:stretch>
        </p:blipFill>
        <p:spPr>
          <a:xfrm>
            <a:off x="5624623" y="-1"/>
            <a:ext cx="6567377" cy="3109129"/>
          </a:xfrm>
          <a:prstGeom prst="rect">
            <a:avLst/>
          </a:prstGeom>
        </p:spPr>
      </p:pic>
      <p:sp>
        <p:nvSpPr>
          <p:cNvPr id="11" name="TekstSylinder 10">
            <a:extLst>
              <a:ext uri="{FF2B5EF4-FFF2-40B4-BE49-F238E27FC236}">
                <a16:creationId xmlns:a16="http://schemas.microsoft.com/office/drawing/2014/main" id="{33B22197-5135-4B54-A38E-ECE2BB8DEA95}"/>
              </a:ext>
            </a:extLst>
          </p:cNvPr>
          <p:cNvSpPr txBox="1"/>
          <p:nvPr/>
        </p:nvSpPr>
        <p:spPr>
          <a:xfrm>
            <a:off x="5735092" y="2832129"/>
            <a:ext cx="8146473" cy="276999"/>
          </a:xfrm>
          <a:prstGeom prst="rect">
            <a:avLst/>
          </a:prstGeom>
          <a:noFill/>
        </p:spPr>
        <p:txBody>
          <a:bodyPr wrap="square" rtlCol="0">
            <a:spAutoFit/>
          </a:bodyPr>
          <a:lstStyle/>
          <a:p>
            <a:r>
              <a:rPr lang="nb-NO" sz="1200" dirty="0">
                <a:solidFill>
                  <a:schemeClr val="bg1"/>
                </a:solidFill>
              </a:rPr>
              <a:t>https://digitaltmuseum.no/021015476578/city-dressmagasin-i-kristiansand</a:t>
            </a:r>
          </a:p>
        </p:txBody>
      </p:sp>
      <p:pic>
        <p:nvPicPr>
          <p:cNvPr id="13" name="Bilde 12" descr="Et bilde som inneholder utendørs, konstruksjon, vindu, blomsterpotte&#10;&#10;KI-generert innhold kan være feil.">
            <a:extLst>
              <a:ext uri="{FF2B5EF4-FFF2-40B4-BE49-F238E27FC236}">
                <a16:creationId xmlns:a16="http://schemas.microsoft.com/office/drawing/2014/main" id="{ECE48C65-BD3B-5589-BF54-CD272CF8AD65}"/>
              </a:ext>
            </a:extLst>
          </p:cNvPr>
          <p:cNvPicPr>
            <a:picLocks noChangeAspect="1"/>
          </p:cNvPicPr>
          <p:nvPr/>
        </p:nvPicPr>
        <p:blipFill>
          <a:blip r:embed="rId4">
            <a:extLst>
              <a:ext uri="{28A0092B-C50C-407E-A947-70E740481C1C}">
                <a14:useLocalDpi xmlns:a14="http://schemas.microsoft.com/office/drawing/2010/main" val="0"/>
              </a:ext>
            </a:extLst>
          </a:blip>
          <a:srcRect t="17294" b="6579"/>
          <a:stretch>
            <a:fillRect/>
          </a:stretch>
        </p:blipFill>
        <p:spPr>
          <a:xfrm>
            <a:off x="5624624" y="3109128"/>
            <a:ext cx="6587124" cy="3748872"/>
          </a:xfrm>
          <a:prstGeom prst="rect">
            <a:avLst/>
          </a:prstGeom>
        </p:spPr>
      </p:pic>
      <p:pic>
        <p:nvPicPr>
          <p:cNvPr id="1026" name="Picture 2" descr="K-Kleshenger m/stang. Naturfarget.44,5 CM. 50 stk i esken - Morten  Finckenhagen Butikkinredninger AS">
            <a:extLst>
              <a:ext uri="{FF2B5EF4-FFF2-40B4-BE49-F238E27FC236}">
                <a16:creationId xmlns:a16="http://schemas.microsoft.com/office/drawing/2014/main" id="{86AFB7CB-D8D0-E761-4447-E2DD28E1CA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74" t="9450" r="-16464" b="9939"/>
          <a:stretch>
            <a:fillRect/>
          </a:stretch>
        </p:blipFill>
        <p:spPr bwMode="auto">
          <a:xfrm rot="17054576">
            <a:off x="-680168" y="690940"/>
            <a:ext cx="7013332" cy="41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1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innendørs, møbler, gulv, interiørdesign&#10;&#10;KI-generert innhold kan være feil.">
            <a:extLst>
              <a:ext uri="{FF2B5EF4-FFF2-40B4-BE49-F238E27FC236}">
                <a16:creationId xmlns:a16="http://schemas.microsoft.com/office/drawing/2014/main" id="{C364D5B0-48B4-2D23-C91E-D0D58A789F0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6228" b="1682"/>
          <a:stretch>
            <a:fillRect/>
          </a:stretch>
        </p:blipFill>
        <p:spPr>
          <a:xfrm>
            <a:off x="3909766" y="0"/>
            <a:ext cx="8282234" cy="6858000"/>
          </a:xfrm>
        </p:spPr>
      </p:pic>
    </p:spTree>
    <p:extLst>
      <p:ext uri="{BB962C8B-B14F-4D97-AF65-F5344CB8AC3E}">
        <p14:creationId xmlns:p14="http://schemas.microsoft.com/office/powerpoint/2010/main" val="30107083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0BAD92EEB57CD45B571D7F41D6A4C20" ma:contentTypeVersion="18" ma:contentTypeDescription="Opprett et nytt dokument." ma:contentTypeScope="" ma:versionID="b86ee812999c87b8fff07504b5d85963">
  <xsd:schema xmlns:xsd="http://www.w3.org/2001/XMLSchema" xmlns:xs="http://www.w3.org/2001/XMLSchema" xmlns:p="http://schemas.microsoft.com/office/2006/metadata/properties" xmlns:ns2="3f56b1d6-ac3c-4a04-9a90-27ce6bdf3722" xmlns:ns3="9d74b185-36ac-47ff-a6f0-cddf1d62d5c5" targetNamespace="http://schemas.microsoft.com/office/2006/metadata/properties" ma:root="true" ma:fieldsID="bc61baa08da2015d1dcb9c9f8c23ac0f" ns2:_="" ns3:_="">
    <xsd:import namespace="3f56b1d6-ac3c-4a04-9a90-27ce6bdf3722"/>
    <xsd:import namespace="9d74b185-36ac-47ff-a6f0-cddf1d62d5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6b1d6-ac3c-4a04-9a90-27ce6bdf37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d21c70e0-d8c6-4e18-b010-f73fb9ed002a"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74b185-36ac-47ff-a6f0-cddf1d62d5c5"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c4b8cc21-9ea0-4120-807e-b84d074dcc7f}" ma:internalName="TaxCatchAll" ma:showField="CatchAllData" ma:web="9d74b185-36ac-47ff-a6f0-cddf1d62d5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56b1d6-ac3c-4a04-9a90-27ce6bdf3722">
      <Terms xmlns="http://schemas.microsoft.com/office/infopath/2007/PartnerControls"/>
    </lcf76f155ced4ddcb4097134ff3c332f>
    <TaxCatchAll xmlns="9d74b185-36ac-47ff-a6f0-cddf1d62d5c5" xsi:nil="true"/>
  </documentManagement>
</p:properties>
</file>

<file path=customXml/itemProps1.xml><?xml version="1.0" encoding="utf-8"?>
<ds:datastoreItem xmlns:ds="http://schemas.openxmlformats.org/officeDocument/2006/customXml" ds:itemID="{7C35B4C5-754E-46C8-8A99-D7C9C5A26AB7}">
  <ds:schemaRefs>
    <ds:schemaRef ds:uri="http://schemas.microsoft.com/sharepoint/v3/contenttype/forms"/>
  </ds:schemaRefs>
</ds:datastoreItem>
</file>

<file path=customXml/itemProps2.xml><?xml version="1.0" encoding="utf-8"?>
<ds:datastoreItem xmlns:ds="http://schemas.openxmlformats.org/officeDocument/2006/customXml" ds:itemID="{8494345B-D3B6-40BD-AC5D-EA9DFCE12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56b1d6-ac3c-4a04-9a90-27ce6bdf3722"/>
    <ds:schemaRef ds:uri="9d74b185-36ac-47ff-a6f0-cddf1d62d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F581F3-024B-4C70-B0AC-F0C55C37B02A}">
  <ds:schemaRefs>
    <ds:schemaRef ds:uri="http://purl.org/dc/elements/1.1/"/>
    <ds:schemaRef ds:uri="http://purl.org/dc/terms/"/>
    <ds:schemaRef ds:uri="http://www.w3.org/XML/1998/namespace"/>
    <ds:schemaRef ds:uri="9d74b185-36ac-47ff-a6f0-cddf1d62d5c5"/>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f56b1d6-ac3c-4a04-9a90-27ce6bdf3722"/>
  </ds:schemaRefs>
</ds:datastoreItem>
</file>

<file path=docProps/app.xml><?xml version="1.0" encoding="utf-8"?>
<Properties xmlns="http://schemas.openxmlformats.org/officeDocument/2006/extended-properties" xmlns:vt="http://schemas.openxmlformats.org/officeDocument/2006/docPropsVTypes">
  <Template>Office Theme</Template>
  <TotalTime>20578</TotalTime>
  <Words>1171</Words>
  <Application>Microsoft Macintosh PowerPoint</Application>
  <PresentationFormat>Widescreen</PresentationFormat>
  <Paragraphs>67</Paragraphs>
  <Slides>13</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13</vt:i4>
      </vt:variant>
    </vt:vector>
  </HeadingPairs>
  <TitlesOfParts>
    <vt:vector size="19" baseType="lpstr">
      <vt:lpstr>Aptos</vt:lpstr>
      <vt:lpstr>Aptos Display</vt:lpstr>
      <vt:lpstr>Arial</vt:lpstr>
      <vt:lpstr>Century</vt:lpstr>
      <vt:lpstr>Georgia</vt:lpstr>
      <vt:lpstr>Office-tema</vt:lpstr>
      <vt:lpstr>PowerPoint-presentasjon</vt:lpstr>
      <vt:lpstr>PowerPoint-presentasjon</vt:lpstr>
      <vt:lpstr>PowerPoint-presentasjon</vt:lpstr>
      <vt:lpstr>PowerPoint-presentasjon</vt:lpstr>
      <vt:lpstr>PowerPoint-presentasjon</vt:lpstr>
      <vt:lpstr>26. okt. 1942</vt:lpstr>
      <vt:lpstr>26. nov. 1942</vt:lpstr>
      <vt:lpstr>Men Edith hadde vært i Kristiansand før…</vt:lpstr>
      <vt:lpstr>PowerPoint-presentasjon</vt:lpstr>
      <vt:lpstr>PowerPoint-presentasjon</vt:lpstr>
      <vt:lpstr>PowerPoint-presentasjon</vt:lpstr>
      <vt:lpstr>PowerPoint-presentasjon</vt:lpstr>
      <vt:lpstr>«Tomrom»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Oscar Strøm-Jensen</dc:creator>
  <cp:lastModifiedBy>Linn Maria Larsen</cp:lastModifiedBy>
  <cp:revision>76</cp:revision>
  <dcterms:created xsi:type="dcterms:W3CDTF">2025-06-10T10:48:50Z</dcterms:created>
  <dcterms:modified xsi:type="dcterms:W3CDTF">2025-09-08T11:25:03Z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0x01010070BAD92EEB57CD45B571D7F41D6A4C20</vt:lpwstr>
  </property>
  <property fmtid="{D5CDD505-2E9C-101B-9397-08002B2CF9AE}" pid="3" name="MediaServiceImageTags">
    <vt:lpwstr/>
  </property>
</Properties>
</file>